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87"/>
  </p:notesMasterIdLst>
  <p:sldIdLst>
    <p:sldId id="256" r:id="rId2"/>
    <p:sldId id="354" r:id="rId3"/>
    <p:sldId id="322" r:id="rId4"/>
    <p:sldId id="325" r:id="rId5"/>
    <p:sldId id="270" r:id="rId6"/>
    <p:sldId id="271" r:id="rId7"/>
    <p:sldId id="272" r:id="rId8"/>
    <p:sldId id="326" r:id="rId9"/>
    <p:sldId id="273" r:id="rId10"/>
    <p:sldId id="274" r:id="rId11"/>
    <p:sldId id="276" r:id="rId12"/>
    <p:sldId id="277" r:id="rId13"/>
    <p:sldId id="278" r:id="rId14"/>
    <p:sldId id="280" r:id="rId15"/>
    <p:sldId id="281" r:id="rId16"/>
    <p:sldId id="282" r:id="rId17"/>
    <p:sldId id="328" r:id="rId18"/>
    <p:sldId id="283" r:id="rId19"/>
    <p:sldId id="285" r:id="rId20"/>
    <p:sldId id="288" r:id="rId21"/>
    <p:sldId id="289" r:id="rId22"/>
    <p:sldId id="293"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257" r:id="rId63"/>
    <p:sldId id="258" r:id="rId64"/>
    <p:sldId id="259" r:id="rId65"/>
    <p:sldId id="329" r:id="rId66"/>
    <p:sldId id="330" r:id="rId67"/>
    <p:sldId id="331" r:id="rId68"/>
    <p:sldId id="332" r:id="rId69"/>
    <p:sldId id="333" r:id="rId70"/>
    <p:sldId id="334" r:id="rId71"/>
    <p:sldId id="335" r:id="rId72"/>
    <p:sldId id="336" r:id="rId73"/>
    <p:sldId id="337" r:id="rId74"/>
    <p:sldId id="338" r:id="rId75"/>
    <p:sldId id="339" r:id="rId76"/>
    <p:sldId id="260" r:id="rId77"/>
    <p:sldId id="261" r:id="rId78"/>
    <p:sldId id="262" r:id="rId79"/>
    <p:sldId id="263" r:id="rId80"/>
    <p:sldId id="264" r:id="rId81"/>
    <p:sldId id="265" r:id="rId82"/>
    <p:sldId id="266" r:id="rId83"/>
    <p:sldId id="267" r:id="rId84"/>
    <p:sldId id="268" r:id="rId85"/>
    <p:sldId id="3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1"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F0F2C-AD25-4F27-ACB2-9D88AF8CB554}" type="doc">
      <dgm:prSet loTypeId="urn:microsoft.com/office/officeart/2005/8/layout/vList4" loCatId="list" qsTypeId="urn:microsoft.com/office/officeart/2005/8/quickstyle/simple5" qsCatId="simple" csTypeId="urn:microsoft.com/office/officeart/2005/8/colors/colorful4" csCatId="colorful" phldr="1"/>
      <dgm:spPr/>
      <dgm:t>
        <a:bodyPr/>
        <a:lstStyle/>
        <a:p>
          <a:endParaRPr lang="en-US"/>
        </a:p>
      </dgm:t>
    </dgm:pt>
    <dgm:pt modelId="{EBC9EFCC-BDBE-4C26-AF9F-33253734CEF1}">
      <dgm:prSet phldrT="[Text]" custT="1"/>
      <dgm:spPr>
        <a:xfrm>
          <a:off x="0" y="0"/>
          <a:ext cx="8815136" cy="1215435"/>
        </a:xfrm>
        <a:prstGeom prst="roundRect">
          <a:avLst>
            <a:gd name="adj" fmla="val 10000"/>
          </a:avLst>
        </a:prstGeom>
      </dgm:spPr>
      <dgm:t>
        <a:bodyPr/>
        <a:lstStyle/>
        <a:p>
          <a:r>
            <a:rPr lang="en-US" sz="3600">
              <a:latin typeface="Verdana" panose="020B0604030504040204" pitchFamily="34" charset="0"/>
              <a:ea typeface="Verdana" panose="020B0604030504040204" pitchFamily="34" charset="0"/>
              <a:cs typeface="Verdana" panose="020B0604030504040204" pitchFamily="34" charset="0"/>
            </a:rPr>
            <a:t>Established direct connect</a:t>
          </a:r>
          <a:endParaRPr lang="en-US" sz="3600" dirty="0">
            <a:latin typeface="Verdana" panose="020B0604030504040204" pitchFamily="34" charset="0"/>
            <a:ea typeface="Verdana" panose="020B0604030504040204" pitchFamily="34" charset="0"/>
            <a:cs typeface="Verdana" panose="020B0604030504040204" pitchFamily="34" charset="0"/>
          </a:endParaRPr>
        </a:p>
      </dgm:t>
    </dgm:pt>
    <dgm:pt modelId="{E64800C8-3165-4FC2-90DE-07366FAE4053}" type="parTrans" cxnId="{E568B6D7-206D-49DF-A23F-443C0A9372A2}">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3A92C23E-C98D-40E9-8DFA-21BE8A28D74F}" type="sibTrans" cxnId="{E568B6D7-206D-49DF-A23F-443C0A9372A2}">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F63609CE-6D13-4E49-A236-FDCC7103907B}">
      <dgm:prSet phldrT="[Text]" custT="1"/>
      <dgm:spPr>
        <a:xfrm>
          <a:off x="0" y="1336979"/>
          <a:ext cx="8815136" cy="1215435"/>
        </a:xfrm>
        <a:prstGeom prst="roundRect">
          <a:avLst>
            <a:gd name="adj" fmla="val 10000"/>
          </a:avLst>
        </a:prstGeom>
      </dgm:spPr>
      <dgm:t>
        <a:bodyPr/>
        <a:lstStyle/>
        <a:p>
          <a:r>
            <a:rPr lang="en-US" sz="3600">
              <a:latin typeface="Verdana" panose="020B0604030504040204" pitchFamily="34" charset="0"/>
              <a:ea typeface="Verdana" panose="020B0604030504040204" pitchFamily="34" charset="0"/>
              <a:cs typeface="Verdana" panose="020B0604030504040204" pitchFamily="34" charset="0"/>
            </a:rPr>
            <a:t>Built Virtual Private Cloud</a:t>
          </a:r>
          <a:endParaRPr lang="en-US" sz="3600" dirty="0">
            <a:latin typeface="Verdana" panose="020B0604030504040204" pitchFamily="34" charset="0"/>
            <a:ea typeface="Verdana" panose="020B0604030504040204" pitchFamily="34" charset="0"/>
            <a:cs typeface="Verdana" panose="020B0604030504040204" pitchFamily="34" charset="0"/>
          </a:endParaRPr>
        </a:p>
      </dgm:t>
    </dgm:pt>
    <dgm:pt modelId="{0147C940-328A-4506-A621-9BF6D474F870}" type="parTrans" cxnId="{3A3D363F-6727-4972-84F8-5B81EB0DF7F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EC774EB9-3F94-4338-9A9E-A350E7868A43}" type="sibTrans" cxnId="{3A3D363F-6727-4972-84F8-5B81EB0DF7F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DCF6DF6C-EF86-4ADF-8DCB-7664142D479F}">
      <dgm:prSet phldrT="[Text]" custT="1"/>
      <dgm:spPr>
        <a:xfrm>
          <a:off x="0" y="2673958"/>
          <a:ext cx="8815136" cy="1215435"/>
        </a:xfrm>
        <a:prstGeom prst="roundRect">
          <a:avLst>
            <a:gd name="adj" fmla="val 10000"/>
          </a:avLst>
        </a:prstGeom>
      </dgm:spPr>
      <dgm:t>
        <a:bodyPr/>
        <a:lstStyle/>
        <a:p>
          <a:r>
            <a:rPr lang="en-US" sz="3600">
              <a:latin typeface="Verdana" panose="020B0604030504040204" pitchFamily="34" charset="0"/>
              <a:ea typeface="Verdana" panose="020B0604030504040204" pitchFamily="34" charset="0"/>
              <a:cs typeface="Verdana" panose="020B0604030504040204" pitchFamily="34" charset="0"/>
            </a:rPr>
            <a:t>Data Transition using SSL</a:t>
          </a:r>
          <a:endParaRPr lang="en-US" sz="3600" dirty="0">
            <a:latin typeface="Verdana" panose="020B0604030504040204" pitchFamily="34" charset="0"/>
            <a:ea typeface="Verdana" panose="020B0604030504040204" pitchFamily="34" charset="0"/>
            <a:cs typeface="Verdana" panose="020B0604030504040204" pitchFamily="34" charset="0"/>
          </a:endParaRPr>
        </a:p>
      </dgm:t>
    </dgm:pt>
    <dgm:pt modelId="{D473D54E-B183-400D-B90F-6D1359B04E31}" type="parTrans" cxnId="{6BA6B082-FDC9-4BEF-8B74-2673717FBC7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0AF044BF-26AB-4A7C-8EEB-C18C29FB43F3}" type="sibTrans" cxnId="{6BA6B082-FDC9-4BEF-8B74-2673717FBC7F}">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2D2E570A-136F-4C36-98AD-94D281B98223}">
      <dgm:prSet phldrT="[Text]" custT="1"/>
      <dgm:spPr>
        <a:xfrm>
          <a:off x="0" y="4010937"/>
          <a:ext cx="8815136" cy="1215435"/>
        </a:xfrm>
        <a:prstGeom prst="roundRect">
          <a:avLst>
            <a:gd name="adj" fmla="val 10000"/>
          </a:avLst>
        </a:prstGeom>
      </dgm:spPr>
      <dgm:t>
        <a:bodyPr/>
        <a:lstStyle/>
        <a:p>
          <a:r>
            <a:rPr lang="en-US" sz="3600">
              <a:latin typeface="Verdana" panose="020B0604030504040204" pitchFamily="34" charset="0"/>
              <a:ea typeface="Verdana" panose="020B0604030504040204" pitchFamily="34" charset="0"/>
              <a:cs typeface="Verdana" panose="020B0604030504040204" pitchFamily="34" charset="0"/>
            </a:rPr>
            <a:t>Encrypted Data at Rest</a:t>
          </a:r>
          <a:endParaRPr lang="en-US" sz="3600" dirty="0">
            <a:latin typeface="Verdana" panose="020B0604030504040204" pitchFamily="34" charset="0"/>
            <a:ea typeface="Verdana" panose="020B0604030504040204" pitchFamily="34" charset="0"/>
            <a:cs typeface="Verdana" panose="020B0604030504040204" pitchFamily="34" charset="0"/>
          </a:endParaRPr>
        </a:p>
      </dgm:t>
    </dgm:pt>
    <dgm:pt modelId="{9D117720-BA5B-41D7-AA8C-64A9867B552A}" type="parTrans" cxnId="{75C6FA05-AE03-429B-A486-3CF0C43EF288}">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F53F1D4C-353E-4798-A100-52119CDD42F7}" type="sibTrans" cxnId="{75C6FA05-AE03-429B-A486-3CF0C43EF288}">
      <dgm:prSet/>
      <dgm:spPr/>
      <dgm:t>
        <a:bodyPr/>
        <a:lstStyle/>
        <a:p>
          <a:endParaRPr lang="en-US">
            <a:latin typeface="Verdana" panose="020B0604030504040204" pitchFamily="34" charset="0"/>
            <a:ea typeface="Verdana" panose="020B0604030504040204" pitchFamily="34" charset="0"/>
            <a:cs typeface="Verdana" panose="020B0604030504040204" pitchFamily="34" charset="0"/>
          </a:endParaRPr>
        </a:p>
      </dgm:t>
    </dgm:pt>
    <dgm:pt modelId="{C51B73C8-C128-4827-A9CB-631CABFFCA0A}" type="pres">
      <dgm:prSet presAssocID="{783F0F2C-AD25-4F27-ACB2-9D88AF8CB554}" presName="linear" presStyleCnt="0">
        <dgm:presLayoutVars>
          <dgm:dir/>
          <dgm:resizeHandles val="exact"/>
        </dgm:presLayoutVars>
      </dgm:prSet>
      <dgm:spPr/>
    </dgm:pt>
    <dgm:pt modelId="{A4A93DF7-9C5F-46A0-BC2F-F296F0883DF7}" type="pres">
      <dgm:prSet presAssocID="{EBC9EFCC-BDBE-4C26-AF9F-33253734CEF1}" presName="comp" presStyleCnt="0"/>
      <dgm:spPr/>
    </dgm:pt>
    <dgm:pt modelId="{57AC423E-BE6D-40A8-AF2B-84C7AD3C32FE}" type="pres">
      <dgm:prSet presAssocID="{EBC9EFCC-BDBE-4C26-AF9F-33253734CEF1}" presName="box" presStyleLbl="node1" presStyleIdx="0" presStyleCnt="4"/>
      <dgm:spPr/>
    </dgm:pt>
    <dgm:pt modelId="{D4A3312C-F5A6-4A96-87E4-782E23B45D91}" type="pres">
      <dgm:prSet presAssocID="{EBC9EFCC-BDBE-4C26-AF9F-33253734CEF1}" presName="img" presStyleLbl="fgImgPlace1" presStyleIdx="0" presStyleCnt="4" custScaleX="75475"/>
      <dgm:spPr>
        <a:xfrm>
          <a:off x="337734" y="121543"/>
          <a:ext cx="1330644" cy="9723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7210826D-9A68-45A4-BF3A-7FEB68F4F75B}" type="pres">
      <dgm:prSet presAssocID="{EBC9EFCC-BDBE-4C26-AF9F-33253734CEF1}" presName="text" presStyleLbl="node1" presStyleIdx="0" presStyleCnt="4">
        <dgm:presLayoutVars>
          <dgm:bulletEnabled val="1"/>
        </dgm:presLayoutVars>
      </dgm:prSet>
      <dgm:spPr/>
    </dgm:pt>
    <dgm:pt modelId="{80C320DB-07C0-49B6-8C3E-8963B0E3385F}" type="pres">
      <dgm:prSet presAssocID="{3A92C23E-C98D-40E9-8DFA-21BE8A28D74F}" presName="spacer" presStyleCnt="0"/>
      <dgm:spPr/>
    </dgm:pt>
    <dgm:pt modelId="{168AB487-73FC-4D59-A312-28326CC0282E}" type="pres">
      <dgm:prSet presAssocID="{F63609CE-6D13-4E49-A236-FDCC7103907B}" presName="comp" presStyleCnt="0"/>
      <dgm:spPr/>
    </dgm:pt>
    <dgm:pt modelId="{6DE93C55-92C1-45E8-90B6-045FF521FE11}" type="pres">
      <dgm:prSet presAssocID="{F63609CE-6D13-4E49-A236-FDCC7103907B}" presName="box" presStyleLbl="node1" presStyleIdx="1" presStyleCnt="4"/>
      <dgm:spPr/>
    </dgm:pt>
    <dgm:pt modelId="{3436BD48-251E-4FFE-AAC5-E29D4521511E}" type="pres">
      <dgm:prSet presAssocID="{F63609CE-6D13-4E49-A236-FDCC7103907B}" presName="img" presStyleLbl="fgImgPlace1" presStyleIdx="1" presStyleCnt="4" custFlipHor="1" custScaleX="10057" custScaleY="47051" custLinFactNeighborX="500" custLinFactNeighborY="-1667"/>
      <dgm:spPr>
        <a:xfrm>
          <a:off x="121543" y="1458522"/>
          <a:ext cx="1763027" cy="972348"/>
        </a:xfrm>
        <a:prstGeom prst="roundRect">
          <a:avLst>
            <a:gd name="adj" fmla="val 10000"/>
          </a:avLst>
        </a:prstGeom>
      </dgm:spPr>
    </dgm:pt>
    <dgm:pt modelId="{4A59EBA6-5680-44E5-AD22-567AA0F0FBCC}" type="pres">
      <dgm:prSet presAssocID="{F63609CE-6D13-4E49-A236-FDCC7103907B}" presName="text" presStyleLbl="node1" presStyleIdx="1" presStyleCnt="4">
        <dgm:presLayoutVars>
          <dgm:bulletEnabled val="1"/>
        </dgm:presLayoutVars>
      </dgm:prSet>
      <dgm:spPr/>
    </dgm:pt>
    <dgm:pt modelId="{92189F1D-A044-4162-BDC7-1CF1D2B98163}" type="pres">
      <dgm:prSet presAssocID="{EC774EB9-3F94-4338-9A9E-A350E7868A43}" presName="spacer" presStyleCnt="0"/>
      <dgm:spPr/>
    </dgm:pt>
    <dgm:pt modelId="{EEF9B366-AFE9-49DF-9B8A-D0BAE6CA23E8}" type="pres">
      <dgm:prSet presAssocID="{DCF6DF6C-EF86-4ADF-8DCB-7664142D479F}" presName="comp" presStyleCnt="0"/>
      <dgm:spPr/>
    </dgm:pt>
    <dgm:pt modelId="{16C41177-73E6-49FE-BACF-98F22BAEF5E1}" type="pres">
      <dgm:prSet presAssocID="{DCF6DF6C-EF86-4ADF-8DCB-7664142D479F}" presName="box" presStyleLbl="node1" presStyleIdx="2" presStyleCnt="4"/>
      <dgm:spPr/>
    </dgm:pt>
    <dgm:pt modelId="{90F3AD5C-F426-4906-8623-43E6B7C8E2F4}" type="pres">
      <dgm:prSet presAssocID="{DCF6DF6C-EF86-4ADF-8DCB-7664142D479F}" presName="img" presStyleLbl="fgImgPlace1" presStyleIdx="2" presStyleCnt="4" custScaleX="9961" custScaleY="78615"/>
      <dgm:spPr>
        <a:xfrm>
          <a:off x="121543" y="2795501"/>
          <a:ext cx="1763027" cy="972348"/>
        </a:xfrm>
        <a:prstGeom prst="roundRect">
          <a:avLst>
            <a:gd name="adj" fmla="val 10000"/>
          </a:avLst>
        </a:prstGeom>
      </dgm:spPr>
    </dgm:pt>
    <dgm:pt modelId="{3978B376-5B2F-478F-BF98-E77D6FE268C4}" type="pres">
      <dgm:prSet presAssocID="{DCF6DF6C-EF86-4ADF-8DCB-7664142D479F}" presName="text" presStyleLbl="node1" presStyleIdx="2" presStyleCnt="4">
        <dgm:presLayoutVars>
          <dgm:bulletEnabled val="1"/>
        </dgm:presLayoutVars>
      </dgm:prSet>
      <dgm:spPr/>
    </dgm:pt>
    <dgm:pt modelId="{3DBD1BF6-6983-4F1F-B75C-4405496E617B}" type="pres">
      <dgm:prSet presAssocID="{0AF044BF-26AB-4A7C-8EEB-C18C29FB43F3}" presName="spacer" presStyleCnt="0"/>
      <dgm:spPr/>
    </dgm:pt>
    <dgm:pt modelId="{14AD9E09-95EB-47B2-BA64-7BF681480495}" type="pres">
      <dgm:prSet presAssocID="{2D2E570A-136F-4C36-98AD-94D281B98223}" presName="comp" presStyleCnt="0"/>
      <dgm:spPr/>
    </dgm:pt>
    <dgm:pt modelId="{9D59C94A-67E4-49FE-AD7F-CDB21E94734E}" type="pres">
      <dgm:prSet presAssocID="{2D2E570A-136F-4C36-98AD-94D281B98223}" presName="box" presStyleLbl="node1" presStyleIdx="3" presStyleCnt="4"/>
      <dgm:spPr/>
    </dgm:pt>
    <dgm:pt modelId="{D0D3B152-2030-4750-892C-7C95B7E22E41}" type="pres">
      <dgm:prSet presAssocID="{2D2E570A-136F-4C36-98AD-94D281B98223}" presName="img" presStyleLbl="fgImgPlace1" presStyleIdx="3" presStyleCnt="4" custScaleX="42718" custScaleY="69206"/>
      <dgm:spPr>
        <a:xfrm>
          <a:off x="121543" y="4132480"/>
          <a:ext cx="1763027" cy="972348"/>
        </a:xfrm>
        <a:prstGeom prst="roundRect">
          <a:avLst>
            <a:gd name="adj" fmla="val 10000"/>
          </a:avLst>
        </a:prstGeom>
      </dgm:spPr>
    </dgm:pt>
    <dgm:pt modelId="{DD37AECD-3E13-4A9B-BEB1-A5BC90FD9B1E}" type="pres">
      <dgm:prSet presAssocID="{2D2E570A-136F-4C36-98AD-94D281B98223}" presName="text" presStyleLbl="node1" presStyleIdx="3" presStyleCnt="4">
        <dgm:presLayoutVars>
          <dgm:bulletEnabled val="1"/>
        </dgm:presLayoutVars>
      </dgm:prSet>
      <dgm:spPr/>
    </dgm:pt>
  </dgm:ptLst>
  <dgm:cxnLst>
    <dgm:cxn modelId="{75C6FA05-AE03-429B-A486-3CF0C43EF288}" srcId="{783F0F2C-AD25-4F27-ACB2-9D88AF8CB554}" destId="{2D2E570A-136F-4C36-98AD-94D281B98223}" srcOrd="3" destOrd="0" parTransId="{9D117720-BA5B-41D7-AA8C-64A9867B552A}" sibTransId="{F53F1D4C-353E-4798-A100-52119CDD42F7}"/>
    <dgm:cxn modelId="{89A6C99C-27DE-4FDF-9DE5-EBF04C8D0574}" type="presOf" srcId="{EBC9EFCC-BDBE-4C26-AF9F-33253734CEF1}" destId="{57AC423E-BE6D-40A8-AF2B-84C7AD3C32FE}" srcOrd="0" destOrd="0" presId="urn:microsoft.com/office/officeart/2005/8/layout/vList4"/>
    <dgm:cxn modelId="{9DE17EEC-FB4A-4240-A6B2-DC55835F0854}" type="presOf" srcId="{2D2E570A-136F-4C36-98AD-94D281B98223}" destId="{DD37AECD-3E13-4A9B-BEB1-A5BC90FD9B1E}" srcOrd="1" destOrd="0" presId="urn:microsoft.com/office/officeart/2005/8/layout/vList4"/>
    <dgm:cxn modelId="{6BA6B082-FDC9-4BEF-8B74-2673717FBC7F}" srcId="{783F0F2C-AD25-4F27-ACB2-9D88AF8CB554}" destId="{DCF6DF6C-EF86-4ADF-8DCB-7664142D479F}" srcOrd="2" destOrd="0" parTransId="{D473D54E-B183-400D-B90F-6D1359B04E31}" sibTransId="{0AF044BF-26AB-4A7C-8EEB-C18C29FB43F3}"/>
    <dgm:cxn modelId="{C8428D02-BF74-4B3E-BB09-DA305E1CFB6B}" type="presOf" srcId="{2D2E570A-136F-4C36-98AD-94D281B98223}" destId="{9D59C94A-67E4-49FE-AD7F-CDB21E94734E}" srcOrd="0" destOrd="0" presId="urn:microsoft.com/office/officeart/2005/8/layout/vList4"/>
    <dgm:cxn modelId="{02424AB5-FDF3-4C14-A0C9-7F63144CA6D8}" type="presOf" srcId="{F63609CE-6D13-4E49-A236-FDCC7103907B}" destId="{6DE93C55-92C1-45E8-90B6-045FF521FE11}" srcOrd="0" destOrd="0" presId="urn:microsoft.com/office/officeart/2005/8/layout/vList4"/>
    <dgm:cxn modelId="{2E62206B-0630-483F-B889-DC082A9F6407}" type="presOf" srcId="{DCF6DF6C-EF86-4ADF-8DCB-7664142D479F}" destId="{3978B376-5B2F-478F-BF98-E77D6FE268C4}" srcOrd="1" destOrd="0" presId="urn:microsoft.com/office/officeart/2005/8/layout/vList4"/>
    <dgm:cxn modelId="{E568B6D7-206D-49DF-A23F-443C0A9372A2}" srcId="{783F0F2C-AD25-4F27-ACB2-9D88AF8CB554}" destId="{EBC9EFCC-BDBE-4C26-AF9F-33253734CEF1}" srcOrd="0" destOrd="0" parTransId="{E64800C8-3165-4FC2-90DE-07366FAE4053}" sibTransId="{3A92C23E-C98D-40E9-8DFA-21BE8A28D74F}"/>
    <dgm:cxn modelId="{93741BC4-388C-4210-806E-5CB5D8AA7FD6}" type="presOf" srcId="{F63609CE-6D13-4E49-A236-FDCC7103907B}" destId="{4A59EBA6-5680-44E5-AD22-567AA0F0FBCC}" srcOrd="1" destOrd="0" presId="urn:microsoft.com/office/officeart/2005/8/layout/vList4"/>
    <dgm:cxn modelId="{41035B4F-C865-4C04-9B0B-529B824D9014}" type="presOf" srcId="{EBC9EFCC-BDBE-4C26-AF9F-33253734CEF1}" destId="{7210826D-9A68-45A4-BF3A-7FEB68F4F75B}" srcOrd="1" destOrd="0" presId="urn:microsoft.com/office/officeart/2005/8/layout/vList4"/>
    <dgm:cxn modelId="{864CD340-9F2F-4EE1-A411-16B3947E4E9F}" type="presOf" srcId="{DCF6DF6C-EF86-4ADF-8DCB-7664142D479F}" destId="{16C41177-73E6-49FE-BACF-98F22BAEF5E1}" srcOrd="0" destOrd="0" presId="urn:microsoft.com/office/officeart/2005/8/layout/vList4"/>
    <dgm:cxn modelId="{A3D6B216-DBC5-41F9-940A-58CFC7C74806}" type="presOf" srcId="{783F0F2C-AD25-4F27-ACB2-9D88AF8CB554}" destId="{C51B73C8-C128-4827-A9CB-631CABFFCA0A}" srcOrd="0" destOrd="0" presId="urn:microsoft.com/office/officeart/2005/8/layout/vList4"/>
    <dgm:cxn modelId="{3A3D363F-6727-4972-84F8-5B81EB0DF7FF}" srcId="{783F0F2C-AD25-4F27-ACB2-9D88AF8CB554}" destId="{F63609CE-6D13-4E49-A236-FDCC7103907B}" srcOrd="1" destOrd="0" parTransId="{0147C940-328A-4506-A621-9BF6D474F870}" sibTransId="{EC774EB9-3F94-4338-9A9E-A350E7868A43}"/>
    <dgm:cxn modelId="{C306B23B-F2B2-4456-B66F-5BD89A3BAF24}" type="presParOf" srcId="{C51B73C8-C128-4827-A9CB-631CABFFCA0A}" destId="{A4A93DF7-9C5F-46A0-BC2F-F296F0883DF7}" srcOrd="0" destOrd="0" presId="urn:microsoft.com/office/officeart/2005/8/layout/vList4"/>
    <dgm:cxn modelId="{B7C47ABB-25E4-404A-B600-00F180B2D572}" type="presParOf" srcId="{A4A93DF7-9C5F-46A0-BC2F-F296F0883DF7}" destId="{57AC423E-BE6D-40A8-AF2B-84C7AD3C32FE}" srcOrd="0" destOrd="0" presId="urn:microsoft.com/office/officeart/2005/8/layout/vList4"/>
    <dgm:cxn modelId="{32585417-0BED-44E0-A4CA-4C5418EE470F}" type="presParOf" srcId="{A4A93DF7-9C5F-46A0-BC2F-F296F0883DF7}" destId="{D4A3312C-F5A6-4A96-87E4-782E23B45D91}" srcOrd="1" destOrd="0" presId="urn:microsoft.com/office/officeart/2005/8/layout/vList4"/>
    <dgm:cxn modelId="{18C5BAF2-675E-4E3A-AAA3-D99CCB8D4041}" type="presParOf" srcId="{A4A93DF7-9C5F-46A0-BC2F-F296F0883DF7}" destId="{7210826D-9A68-45A4-BF3A-7FEB68F4F75B}" srcOrd="2" destOrd="0" presId="urn:microsoft.com/office/officeart/2005/8/layout/vList4"/>
    <dgm:cxn modelId="{0422970F-53A7-4AE8-BB63-FA6801C46D9E}" type="presParOf" srcId="{C51B73C8-C128-4827-A9CB-631CABFFCA0A}" destId="{80C320DB-07C0-49B6-8C3E-8963B0E3385F}" srcOrd="1" destOrd="0" presId="urn:microsoft.com/office/officeart/2005/8/layout/vList4"/>
    <dgm:cxn modelId="{02D53E1F-4572-4482-B8DC-8B5A0E28A8F1}" type="presParOf" srcId="{C51B73C8-C128-4827-A9CB-631CABFFCA0A}" destId="{168AB487-73FC-4D59-A312-28326CC0282E}" srcOrd="2" destOrd="0" presId="urn:microsoft.com/office/officeart/2005/8/layout/vList4"/>
    <dgm:cxn modelId="{6B3D2EB5-C1F8-43BE-8346-A38CC666273C}" type="presParOf" srcId="{168AB487-73FC-4D59-A312-28326CC0282E}" destId="{6DE93C55-92C1-45E8-90B6-045FF521FE11}" srcOrd="0" destOrd="0" presId="urn:microsoft.com/office/officeart/2005/8/layout/vList4"/>
    <dgm:cxn modelId="{E106483B-9B87-4016-A08A-B3DCEC6610BC}" type="presParOf" srcId="{168AB487-73FC-4D59-A312-28326CC0282E}" destId="{3436BD48-251E-4FFE-AAC5-E29D4521511E}" srcOrd="1" destOrd="0" presId="urn:microsoft.com/office/officeart/2005/8/layout/vList4"/>
    <dgm:cxn modelId="{F1C79649-8DDE-4186-A1EE-161547D5A7A9}" type="presParOf" srcId="{168AB487-73FC-4D59-A312-28326CC0282E}" destId="{4A59EBA6-5680-44E5-AD22-567AA0F0FBCC}" srcOrd="2" destOrd="0" presId="urn:microsoft.com/office/officeart/2005/8/layout/vList4"/>
    <dgm:cxn modelId="{80C86B7F-58DA-493B-A03B-495B340A2993}" type="presParOf" srcId="{C51B73C8-C128-4827-A9CB-631CABFFCA0A}" destId="{92189F1D-A044-4162-BDC7-1CF1D2B98163}" srcOrd="3" destOrd="0" presId="urn:microsoft.com/office/officeart/2005/8/layout/vList4"/>
    <dgm:cxn modelId="{2935485F-191C-4720-9F45-D3C4629D5CAC}" type="presParOf" srcId="{C51B73C8-C128-4827-A9CB-631CABFFCA0A}" destId="{EEF9B366-AFE9-49DF-9B8A-D0BAE6CA23E8}" srcOrd="4" destOrd="0" presId="urn:microsoft.com/office/officeart/2005/8/layout/vList4"/>
    <dgm:cxn modelId="{22CE66EA-CB43-48F3-AFDD-0C5D0DDBA858}" type="presParOf" srcId="{EEF9B366-AFE9-49DF-9B8A-D0BAE6CA23E8}" destId="{16C41177-73E6-49FE-BACF-98F22BAEF5E1}" srcOrd="0" destOrd="0" presId="urn:microsoft.com/office/officeart/2005/8/layout/vList4"/>
    <dgm:cxn modelId="{D0E26A2C-DB1B-4069-A84C-E8B905FAE28F}" type="presParOf" srcId="{EEF9B366-AFE9-49DF-9B8A-D0BAE6CA23E8}" destId="{90F3AD5C-F426-4906-8623-43E6B7C8E2F4}" srcOrd="1" destOrd="0" presId="urn:microsoft.com/office/officeart/2005/8/layout/vList4"/>
    <dgm:cxn modelId="{4F9BE1B0-AA2E-45DF-B449-CCB1FE3BD38D}" type="presParOf" srcId="{EEF9B366-AFE9-49DF-9B8A-D0BAE6CA23E8}" destId="{3978B376-5B2F-478F-BF98-E77D6FE268C4}" srcOrd="2" destOrd="0" presId="urn:microsoft.com/office/officeart/2005/8/layout/vList4"/>
    <dgm:cxn modelId="{F18D70EB-BDB2-4CFF-874D-0DE056CE201D}" type="presParOf" srcId="{C51B73C8-C128-4827-A9CB-631CABFFCA0A}" destId="{3DBD1BF6-6983-4F1F-B75C-4405496E617B}" srcOrd="5" destOrd="0" presId="urn:microsoft.com/office/officeart/2005/8/layout/vList4"/>
    <dgm:cxn modelId="{E525EA25-8EE9-4AF8-B585-271925B1E115}" type="presParOf" srcId="{C51B73C8-C128-4827-A9CB-631CABFFCA0A}" destId="{14AD9E09-95EB-47B2-BA64-7BF681480495}" srcOrd="6" destOrd="0" presId="urn:microsoft.com/office/officeart/2005/8/layout/vList4"/>
    <dgm:cxn modelId="{130D32B3-7EE3-4C5F-8775-6200D15C3E63}" type="presParOf" srcId="{14AD9E09-95EB-47B2-BA64-7BF681480495}" destId="{9D59C94A-67E4-49FE-AD7F-CDB21E94734E}" srcOrd="0" destOrd="0" presId="urn:microsoft.com/office/officeart/2005/8/layout/vList4"/>
    <dgm:cxn modelId="{570635B8-DCAA-4CDC-9136-75B470A172B3}" type="presParOf" srcId="{14AD9E09-95EB-47B2-BA64-7BF681480495}" destId="{D0D3B152-2030-4750-892C-7C95B7E22E41}" srcOrd="1" destOrd="0" presId="urn:microsoft.com/office/officeart/2005/8/layout/vList4"/>
    <dgm:cxn modelId="{747091A0-82F4-4AFF-8EE9-A11C76A11CD2}" type="presParOf" srcId="{14AD9E09-95EB-47B2-BA64-7BF681480495}" destId="{DD37AECD-3E13-4A9B-BEB1-A5BC90FD9B1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00305B-D128-4FAC-A0BC-10E14162A8F1}" type="doc">
      <dgm:prSet loTypeId="urn:microsoft.com/office/officeart/2009/3/layout/PieProcess" loCatId="list" qsTypeId="urn:microsoft.com/office/officeart/2005/8/quickstyle/3d3" qsCatId="3D" csTypeId="urn:microsoft.com/office/officeart/2005/8/colors/accent1_1" csCatId="accent1" phldr="1"/>
      <dgm:spPr/>
      <dgm:t>
        <a:bodyPr/>
        <a:lstStyle/>
        <a:p>
          <a:endParaRPr lang="en-US"/>
        </a:p>
      </dgm:t>
    </dgm:pt>
    <dgm:pt modelId="{77DC2E01-77B3-4493-AEF8-9272CEB43E10}">
      <dgm:prSet phldrT="[Text]" custT="1"/>
      <dgm:spPr>
        <a:xfrm rot="16200000">
          <a:off x="542930" y="3008609"/>
          <a:ext cx="3877764" cy="802296"/>
        </a:xfrm>
        <a:prstGeom prst="rect">
          <a:avLst/>
        </a:prstGeom>
      </dgm:spPr>
      <dgm:t>
        <a:bodyPr/>
        <a:lstStyle/>
        <a:p>
          <a:r>
            <a:rPr lang="en-US" sz="2200" b="1" i="0" dirty="0">
              <a:solidFill>
                <a:schemeClr val="bg1"/>
              </a:solidFill>
              <a:latin typeface="Verdana" panose="020B0604030504040204" pitchFamily="34" charset="0"/>
              <a:ea typeface="Verdana" panose="020B0604030504040204" pitchFamily="34" charset="0"/>
              <a:cs typeface="Verdana" panose="020B0604030504040204" pitchFamily="34" charset="0"/>
            </a:rPr>
            <a:t>Clustered Development Systems</a:t>
          </a:r>
          <a:endParaRPr lang="en-US" sz="2200" i="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CF69A982-3D5D-4814-980F-FCFAAB91219D}" type="parTrans" cxnId="{87869068-52C7-41E1-A89E-D37FB5A63672}">
      <dgm:prSet/>
      <dgm:spPr/>
      <dgm:t>
        <a:bodyPr/>
        <a:lstStyle/>
        <a:p>
          <a:endParaRPr lang="en-US"/>
        </a:p>
      </dgm:t>
    </dgm:pt>
    <dgm:pt modelId="{1F4D40D5-7329-46BF-9B1A-F59933EAD241}" type="sibTrans" cxnId="{87869068-52C7-41E1-A89E-D37FB5A63672}">
      <dgm:prSet/>
      <dgm:spPr/>
      <dgm:t>
        <a:bodyPr/>
        <a:lstStyle/>
        <a:p>
          <a:endParaRPr lang="en-US"/>
        </a:p>
      </dgm:t>
    </dgm:pt>
    <dgm:pt modelId="{2CAFC545-7377-4BA8-8866-F60CFBD69ADB}">
      <dgm:prSet phldrT="[Text]" custT="1"/>
      <dgm:spPr>
        <a:xfrm>
          <a:off x="3016677" y="0"/>
          <a:ext cx="2674320" cy="5348640"/>
        </a:xfrm>
        <a:prstGeom prst="rect">
          <a:avLst/>
        </a:prstGeom>
      </dgm:spPr>
      <dgm:t>
        <a:bodyPr/>
        <a:lstStyle/>
        <a:p>
          <a:r>
            <a:rPr lang="en-US" sz="1900" b="1" dirty="0">
              <a:solidFill>
                <a:schemeClr val="bg1"/>
              </a:solidFill>
              <a:latin typeface="Verdana" panose="020B0604030504040204" pitchFamily="34" charset="0"/>
              <a:ea typeface="Verdana" panose="020B0604030504040204" pitchFamily="34" charset="0"/>
              <a:cs typeface="Verdana" panose="020B0604030504040204" pitchFamily="34" charset="0"/>
            </a:rPr>
            <a:t>Essential for ETL / Prepping, Cleaning, Munging the data</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&lt; 10 – 12 TB</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Clustered</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Distributed tools like Hive, Pig &amp; Java M/R</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Interactive tools like </a:t>
          </a:r>
          <a:r>
            <a:rPr lang="en-US" sz="1900" dirty="0" err="1">
              <a:solidFill>
                <a:schemeClr val="bg1"/>
              </a:solidFill>
              <a:latin typeface="Verdana" panose="020B0604030504040204" pitchFamily="34" charset="0"/>
              <a:ea typeface="Verdana" panose="020B0604030504040204" pitchFamily="34" charset="0"/>
              <a:cs typeface="Verdana" panose="020B0604030504040204" pitchFamily="34" charset="0"/>
            </a:rPr>
            <a:t>Oozie</a:t>
          </a: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 workflows</a:t>
          </a:r>
        </a:p>
      </dgm:t>
    </dgm:pt>
    <dgm:pt modelId="{5BFEE759-6A4B-4F11-B978-711767A6AFA2}" type="parTrans" cxnId="{95E85531-8062-476D-9C41-CE638C579076}">
      <dgm:prSet/>
      <dgm:spPr/>
      <dgm:t>
        <a:bodyPr/>
        <a:lstStyle/>
        <a:p>
          <a:endParaRPr lang="en-US"/>
        </a:p>
      </dgm:t>
    </dgm:pt>
    <dgm:pt modelId="{155589DF-A4B7-481D-8B69-EBAAD1EE8EA2}" type="sibTrans" cxnId="{95E85531-8062-476D-9C41-CE638C579076}">
      <dgm:prSet/>
      <dgm:spPr/>
      <dgm:t>
        <a:bodyPr/>
        <a:lstStyle/>
        <a:p>
          <a:endParaRPr lang="en-US"/>
        </a:p>
      </dgm:t>
    </dgm:pt>
    <dgm:pt modelId="{D4796804-4009-4DCA-BB41-E37FFC781748}">
      <dgm:prSet phldrT="[Text]" custT="1"/>
      <dgm:spPr>
        <a:xfrm rot="16200000">
          <a:off x="4658469" y="3008609"/>
          <a:ext cx="3877764" cy="802296"/>
        </a:xfrm>
        <a:prstGeom prst="rect">
          <a:avLst/>
        </a:prstGeom>
      </dgm:spPr>
      <dgm:t>
        <a:bodyPr/>
        <a:lstStyle/>
        <a:p>
          <a:r>
            <a:rPr lang="en-US" sz="2200" b="1" i="0" u="none" dirty="0">
              <a:solidFill>
                <a:schemeClr val="bg1"/>
              </a:solidFill>
              <a:latin typeface="Verdana" panose="020B0604030504040204" pitchFamily="34" charset="0"/>
              <a:ea typeface="Verdana" panose="020B0604030504040204" pitchFamily="34" charset="0"/>
              <a:cs typeface="Verdana" panose="020B0604030504040204" pitchFamily="34" charset="0"/>
            </a:rPr>
            <a:t>Clustered Production Systems</a:t>
          </a:r>
        </a:p>
      </dgm:t>
    </dgm:pt>
    <dgm:pt modelId="{2D3F9E75-F3B0-4CD3-BCBA-72C895109B5C}" type="parTrans" cxnId="{C3EC268D-8AF7-49D7-9453-BED942BA21B5}">
      <dgm:prSet/>
      <dgm:spPr/>
      <dgm:t>
        <a:bodyPr/>
        <a:lstStyle/>
        <a:p>
          <a:endParaRPr lang="en-US"/>
        </a:p>
      </dgm:t>
    </dgm:pt>
    <dgm:pt modelId="{D664B239-A735-480F-8B27-1B065F15F4F4}" type="sibTrans" cxnId="{C3EC268D-8AF7-49D7-9453-BED942BA21B5}">
      <dgm:prSet/>
      <dgm:spPr/>
      <dgm:t>
        <a:bodyPr/>
        <a:lstStyle/>
        <a:p>
          <a:endParaRPr lang="en-US"/>
        </a:p>
      </dgm:t>
    </dgm:pt>
    <dgm:pt modelId="{56A85113-4C9D-43C1-9B94-4DDF3675CD02}">
      <dgm:prSet phldrT="[Text]" custT="1"/>
      <dgm:spPr>
        <a:xfrm>
          <a:off x="7132214" y="0"/>
          <a:ext cx="2674320" cy="5348640"/>
        </a:xfrm>
        <a:prstGeom prst="rect">
          <a:avLst/>
        </a:prstGeom>
      </dgm:spPr>
      <dgm:t>
        <a:bodyPr/>
        <a:lstStyle/>
        <a:p>
          <a:r>
            <a:rPr lang="en-US" sz="1900" b="1" dirty="0">
              <a:solidFill>
                <a:schemeClr val="bg1"/>
              </a:solidFill>
              <a:latin typeface="Verdana" panose="020B0604030504040204" pitchFamily="34" charset="0"/>
              <a:ea typeface="Verdana" panose="020B0604030504040204" pitchFamily="34" charset="0"/>
              <a:cs typeface="Verdana" panose="020B0604030504040204" pitchFamily="34" charset="0"/>
            </a:rPr>
            <a:t>ETL / Prepping, Cleaning, Munging on full datasets</a:t>
          </a:r>
        </a:p>
        <a:p>
          <a:b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Burst capacity in nature</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Clustered</a:t>
          </a:r>
        </a:p>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Distributed tools like Hive, Pig &amp; Java M/R</a:t>
          </a:r>
        </a:p>
      </dgm:t>
    </dgm:pt>
    <dgm:pt modelId="{A08BA16C-A3A3-4146-A1DD-0AE51E4353C6}" type="parTrans" cxnId="{E8EDB978-7083-4CEB-B27D-24A98307A117}">
      <dgm:prSet/>
      <dgm:spPr/>
      <dgm:t>
        <a:bodyPr/>
        <a:lstStyle/>
        <a:p>
          <a:endParaRPr lang="en-US"/>
        </a:p>
      </dgm:t>
    </dgm:pt>
    <dgm:pt modelId="{47DAABDD-A21D-43F3-B28A-ABFD2C717EA5}" type="sibTrans" cxnId="{E8EDB978-7083-4CEB-B27D-24A98307A117}">
      <dgm:prSet/>
      <dgm:spPr/>
      <dgm:t>
        <a:bodyPr/>
        <a:lstStyle/>
        <a:p>
          <a:endParaRPr lang="en-US"/>
        </a:p>
      </dgm:t>
    </dgm:pt>
    <dgm:pt modelId="{A7ED8EA8-4D5E-4541-9668-2AE8BBA45A1B}">
      <dgm:prSet custT="1"/>
      <dgm:spPr>
        <a:xfrm>
          <a:off x="7132214" y="0"/>
          <a:ext cx="2674320" cy="5348640"/>
        </a:xfrm>
        <a:prstGeom prst="rect">
          <a:avLst/>
        </a:prstGeom>
      </dgm:spPr>
      <dgm:t>
        <a:bodyPr/>
        <a:lstStyle/>
        <a:p>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Interactive tools like </a:t>
          </a:r>
          <a:r>
            <a:rPr lang="en-US" sz="1900" dirty="0" err="1">
              <a:solidFill>
                <a:schemeClr val="bg1"/>
              </a:solidFill>
              <a:latin typeface="Verdana" panose="020B0604030504040204" pitchFamily="34" charset="0"/>
              <a:ea typeface="Verdana" panose="020B0604030504040204" pitchFamily="34" charset="0"/>
              <a:cs typeface="Verdana" panose="020B0604030504040204" pitchFamily="34" charset="0"/>
            </a:rPr>
            <a:t>Oozie</a:t>
          </a: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 workflows</a:t>
          </a:r>
        </a:p>
      </dgm:t>
    </dgm:pt>
    <dgm:pt modelId="{025C7D1D-B532-49EF-A5D5-71FFEB4AE200}" type="parTrans" cxnId="{B90657ED-F878-4759-960C-8C09C3C5EEF7}">
      <dgm:prSet/>
      <dgm:spPr/>
      <dgm:t>
        <a:bodyPr/>
        <a:lstStyle/>
        <a:p>
          <a:endParaRPr lang="en-US"/>
        </a:p>
      </dgm:t>
    </dgm:pt>
    <dgm:pt modelId="{80AF2D7A-F5DB-4F87-A388-C51F6782CD4F}" type="sibTrans" cxnId="{B90657ED-F878-4759-960C-8C09C3C5EEF7}">
      <dgm:prSet/>
      <dgm:spPr/>
      <dgm:t>
        <a:bodyPr/>
        <a:lstStyle/>
        <a:p>
          <a:endParaRPr lang="en-US"/>
        </a:p>
      </dgm:t>
    </dgm:pt>
    <dgm:pt modelId="{4FBE89CA-0008-47C5-AD0C-BC675F23B3A3}" type="pres">
      <dgm:prSet presAssocID="{7100305B-D128-4FAC-A0BC-10E14162A8F1}" presName="Name0" presStyleCnt="0">
        <dgm:presLayoutVars>
          <dgm:chMax val="7"/>
          <dgm:chPref val="7"/>
          <dgm:dir/>
          <dgm:animOne val="branch"/>
          <dgm:animLvl val="lvl"/>
        </dgm:presLayoutVars>
      </dgm:prSet>
      <dgm:spPr/>
    </dgm:pt>
    <dgm:pt modelId="{CB9BCA25-F687-41DA-8A3D-A8834E9DEF6F}" type="pres">
      <dgm:prSet presAssocID="{77DC2E01-77B3-4493-AEF8-9272CEB43E10}" presName="ParentComposite" presStyleCnt="0"/>
      <dgm:spPr/>
    </dgm:pt>
    <dgm:pt modelId="{A8257E00-6C9F-42C9-A155-9E309624BE62}" type="pres">
      <dgm:prSet presAssocID="{77DC2E01-77B3-4493-AEF8-9272CEB43E10}" presName="Chord" presStyleLbl="bgShp" presStyleIdx="0" presStyleCnt="2"/>
      <dgm:spPr>
        <a:xfrm>
          <a:off x="2080665" y="0"/>
          <a:ext cx="1337160" cy="1337160"/>
        </a:xfrm>
        <a:prstGeom prst="chord">
          <a:avLst>
            <a:gd name="adj1" fmla="val 4800000"/>
            <a:gd name="adj2" fmla="val 16800000"/>
          </a:avLst>
        </a:prstGeom>
        <a:ln>
          <a:solidFill>
            <a:schemeClr val="accent1">
              <a:lumMod val="50000"/>
            </a:schemeClr>
          </a:solidFill>
        </a:ln>
        <a:scene3d>
          <a:camera prst="orthographicFront">
            <a:rot lat="0" lon="0" rev="0"/>
          </a:camera>
          <a:lightRig rig="contrasting" dir="t">
            <a:rot lat="0" lon="0" rev="1200000"/>
          </a:lightRig>
        </a:scene3d>
        <a:sp3d z="-300000" prstMaterial="plastic"/>
      </dgm:spPr>
    </dgm:pt>
    <dgm:pt modelId="{21925450-8A83-4044-9B75-C7CCD655B7E9}" type="pres">
      <dgm:prSet presAssocID="{77DC2E01-77B3-4493-AEF8-9272CEB43E10}" presName="Pie" presStyleLbl="alignNode1" presStyleIdx="0" presStyleCnt="2"/>
      <dgm:spPr>
        <a:xfrm>
          <a:off x="2214381" y="133715"/>
          <a:ext cx="1069728" cy="1069728"/>
        </a:xfrm>
        <a:prstGeom prst="pie">
          <a:avLst>
            <a:gd name="adj1" fmla="val 10800000"/>
            <a:gd name="adj2" fmla="val 16200000"/>
          </a:avLst>
        </a:prstGeom>
        <a:solidFill>
          <a:schemeClr val="bg1"/>
        </a:solidFill>
        <a:scene3d>
          <a:camera prst="orthographicFront">
            <a:rot lat="0" lon="0" rev="0"/>
          </a:camera>
          <a:lightRig rig="contrasting" dir="t">
            <a:rot lat="0" lon="0" rev="1200000"/>
          </a:lightRig>
        </a:scene3d>
        <a:sp3d contourW="19050" prstMaterial="metal">
          <a:bevelT w="88900" h="203200"/>
          <a:bevelB w="165100" h="254000"/>
        </a:sp3d>
      </dgm:spPr>
    </dgm:pt>
    <dgm:pt modelId="{14C96DEA-84E1-44E5-9EAB-C1F51F0F5AC5}" type="pres">
      <dgm:prSet presAssocID="{77DC2E01-77B3-4493-AEF8-9272CEB43E10}" presName="Parent" presStyleLbl="revTx" presStyleIdx="0" presStyleCnt="4">
        <dgm:presLayoutVars>
          <dgm:chMax val="1"/>
          <dgm:chPref val="1"/>
          <dgm:bulletEnabled val="1"/>
        </dgm:presLayoutVars>
      </dgm:prSet>
      <dgm:spPr/>
    </dgm:pt>
    <dgm:pt modelId="{59E06241-D787-4BE4-9100-A0E1F339E9A2}" type="pres">
      <dgm:prSet presAssocID="{155589DF-A4B7-481D-8B69-EBAAD1EE8EA2}" presName="negSibTrans" presStyleCnt="0"/>
      <dgm:spPr/>
    </dgm:pt>
    <dgm:pt modelId="{B671AB4A-1F7A-4077-9202-D149EFA2E86C}" type="pres">
      <dgm:prSet presAssocID="{77DC2E01-77B3-4493-AEF8-9272CEB43E10}" presName="composite" presStyleCnt="0"/>
      <dgm:spPr/>
    </dgm:pt>
    <dgm:pt modelId="{8D0B0EA0-A4A3-4EF0-B60C-7BE8FA755EE3}" type="pres">
      <dgm:prSet presAssocID="{77DC2E01-77B3-4493-AEF8-9272CEB43E10}" presName="Child" presStyleLbl="revTx" presStyleIdx="1" presStyleCnt="4" custLinFactNeighborY="300">
        <dgm:presLayoutVars>
          <dgm:chMax val="0"/>
          <dgm:chPref val="0"/>
          <dgm:bulletEnabled val="1"/>
        </dgm:presLayoutVars>
      </dgm:prSet>
      <dgm:spPr/>
    </dgm:pt>
    <dgm:pt modelId="{B7962BFB-4B4F-4AC0-8A04-AC67C29BDA42}" type="pres">
      <dgm:prSet presAssocID="{1F4D40D5-7329-46BF-9B1A-F59933EAD241}" presName="sibTrans" presStyleCnt="0"/>
      <dgm:spPr/>
    </dgm:pt>
    <dgm:pt modelId="{55362CFC-739C-43D0-9705-8744A3C0156B}" type="pres">
      <dgm:prSet presAssocID="{D4796804-4009-4DCA-BB41-E37FFC781748}" presName="ParentComposite" presStyleCnt="0"/>
      <dgm:spPr/>
    </dgm:pt>
    <dgm:pt modelId="{C65C1C17-56C5-4FFF-8060-F00FA2E62848}" type="pres">
      <dgm:prSet presAssocID="{D4796804-4009-4DCA-BB41-E37FFC781748}" presName="Chord" presStyleLbl="bgShp" presStyleIdx="1" presStyleCnt="2"/>
      <dgm:spPr>
        <a:xfrm>
          <a:off x="6196203" y="0"/>
          <a:ext cx="1337160" cy="1337160"/>
        </a:xfrm>
        <a:prstGeom prst="chord">
          <a:avLst>
            <a:gd name="adj1" fmla="val 4800000"/>
            <a:gd name="adj2" fmla="val 16800000"/>
          </a:avLst>
        </a:prstGeom>
        <a:ln>
          <a:solidFill>
            <a:schemeClr val="accent1">
              <a:lumMod val="50000"/>
            </a:schemeClr>
          </a:solidFill>
        </a:ln>
        <a:scene3d>
          <a:camera prst="orthographicFront">
            <a:rot lat="0" lon="0" rev="0"/>
          </a:camera>
          <a:lightRig rig="contrasting" dir="t">
            <a:rot lat="0" lon="0" rev="1200000"/>
          </a:lightRig>
        </a:scene3d>
        <a:sp3d z="-300000" prstMaterial="plastic"/>
      </dgm:spPr>
    </dgm:pt>
    <dgm:pt modelId="{87D1DF95-058E-463D-AE5E-5445070D19E0}" type="pres">
      <dgm:prSet presAssocID="{D4796804-4009-4DCA-BB41-E37FFC781748}" presName="Pie" presStyleLbl="alignNode1" presStyleIdx="1" presStyleCnt="2"/>
      <dgm:spPr>
        <a:xfrm>
          <a:off x="6329918" y="133715"/>
          <a:ext cx="1069728" cy="1069728"/>
        </a:xfrm>
        <a:prstGeom prst="pie">
          <a:avLst>
            <a:gd name="adj1" fmla="val 5400000"/>
            <a:gd name="adj2" fmla="val 16200000"/>
          </a:avLst>
        </a:prstGeom>
        <a:solidFill>
          <a:schemeClr val="bg1"/>
        </a:solidFill>
        <a:scene3d>
          <a:camera prst="orthographicFront">
            <a:rot lat="0" lon="0" rev="0"/>
          </a:camera>
          <a:lightRig rig="contrasting" dir="t">
            <a:rot lat="0" lon="0" rev="1200000"/>
          </a:lightRig>
        </a:scene3d>
        <a:sp3d contourW="19050" prstMaterial="metal">
          <a:bevelT w="88900" h="203200"/>
          <a:bevelB w="165100" h="254000"/>
        </a:sp3d>
      </dgm:spPr>
    </dgm:pt>
    <dgm:pt modelId="{B0F01018-BB18-4A32-AF43-2534F39B35A0}" type="pres">
      <dgm:prSet presAssocID="{D4796804-4009-4DCA-BB41-E37FFC781748}" presName="Parent" presStyleLbl="revTx" presStyleIdx="2" presStyleCnt="4">
        <dgm:presLayoutVars>
          <dgm:chMax val="1"/>
          <dgm:chPref val="1"/>
          <dgm:bulletEnabled val="1"/>
        </dgm:presLayoutVars>
      </dgm:prSet>
      <dgm:spPr/>
    </dgm:pt>
    <dgm:pt modelId="{2C3A9B77-FDCA-4EC9-891E-CC36F9F45566}" type="pres">
      <dgm:prSet presAssocID="{47DAABDD-A21D-43F3-B28A-ABFD2C717EA5}" presName="negSibTrans" presStyleCnt="0"/>
      <dgm:spPr/>
    </dgm:pt>
    <dgm:pt modelId="{D0F19CAE-4A86-419E-BFC3-6890863FF282}" type="pres">
      <dgm:prSet presAssocID="{D4796804-4009-4DCA-BB41-E37FFC781748}" presName="composite" presStyleCnt="0"/>
      <dgm:spPr/>
    </dgm:pt>
    <dgm:pt modelId="{F17DE6B1-D1B6-465F-9116-B9CC5E0EA73B}" type="pres">
      <dgm:prSet presAssocID="{D4796804-4009-4DCA-BB41-E37FFC781748}" presName="Child" presStyleLbl="revTx" presStyleIdx="3" presStyleCnt="4">
        <dgm:presLayoutVars>
          <dgm:chMax val="0"/>
          <dgm:chPref val="0"/>
          <dgm:bulletEnabled val="1"/>
        </dgm:presLayoutVars>
      </dgm:prSet>
      <dgm:spPr/>
    </dgm:pt>
  </dgm:ptLst>
  <dgm:cxnLst>
    <dgm:cxn modelId="{95E85531-8062-476D-9C41-CE638C579076}" srcId="{77DC2E01-77B3-4493-AEF8-9272CEB43E10}" destId="{2CAFC545-7377-4BA8-8866-F60CFBD69ADB}" srcOrd="0" destOrd="0" parTransId="{5BFEE759-6A4B-4F11-B978-711767A6AFA2}" sibTransId="{155589DF-A4B7-481D-8B69-EBAAD1EE8EA2}"/>
    <dgm:cxn modelId="{87869068-52C7-41E1-A89E-D37FB5A63672}" srcId="{7100305B-D128-4FAC-A0BC-10E14162A8F1}" destId="{77DC2E01-77B3-4493-AEF8-9272CEB43E10}" srcOrd="0" destOrd="0" parTransId="{CF69A982-3D5D-4814-980F-FCFAAB91219D}" sibTransId="{1F4D40D5-7329-46BF-9B1A-F59933EAD241}"/>
    <dgm:cxn modelId="{E8EDB978-7083-4CEB-B27D-24A98307A117}" srcId="{D4796804-4009-4DCA-BB41-E37FFC781748}" destId="{56A85113-4C9D-43C1-9B94-4DDF3675CD02}" srcOrd="0" destOrd="0" parTransId="{A08BA16C-A3A3-4146-A1DD-0AE51E4353C6}" sibTransId="{47DAABDD-A21D-43F3-B28A-ABFD2C717EA5}"/>
    <dgm:cxn modelId="{00088ED8-1887-4A1E-81A2-B6B89255AD7A}" type="presOf" srcId="{2CAFC545-7377-4BA8-8866-F60CFBD69ADB}" destId="{8D0B0EA0-A4A3-4EF0-B60C-7BE8FA755EE3}" srcOrd="0" destOrd="0" presId="urn:microsoft.com/office/officeart/2009/3/layout/PieProcess"/>
    <dgm:cxn modelId="{C3EC268D-8AF7-49D7-9453-BED942BA21B5}" srcId="{7100305B-D128-4FAC-A0BC-10E14162A8F1}" destId="{D4796804-4009-4DCA-BB41-E37FFC781748}" srcOrd="1" destOrd="0" parTransId="{2D3F9E75-F3B0-4CD3-BCBA-72C895109B5C}" sibTransId="{D664B239-A735-480F-8B27-1B065F15F4F4}"/>
    <dgm:cxn modelId="{0A7FC845-845B-4400-8D7B-E5454EBFB61C}" type="presOf" srcId="{A7ED8EA8-4D5E-4541-9668-2AE8BBA45A1B}" destId="{F17DE6B1-D1B6-465F-9116-B9CC5E0EA73B}" srcOrd="0" destOrd="1" presId="urn:microsoft.com/office/officeart/2009/3/layout/PieProcess"/>
    <dgm:cxn modelId="{6C543B10-D020-4AB6-AA1C-F6787F98BFD5}" type="presOf" srcId="{7100305B-D128-4FAC-A0BC-10E14162A8F1}" destId="{4FBE89CA-0008-47C5-AD0C-BC675F23B3A3}" srcOrd="0" destOrd="0" presId="urn:microsoft.com/office/officeart/2009/3/layout/PieProcess"/>
    <dgm:cxn modelId="{5611BEF5-C572-4521-B0A9-91F7486E32E3}" type="presOf" srcId="{77DC2E01-77B3-4493-AEF8-9272CEB43E10}" destId="{14C96DEA-84E1-44E5-9EAB-C1F51F0F5AC5}" srcOrd="0" destOrd="0" presId="urn:microsoft.com/office/officeart/2009/3/layout/PieProcess"/>
    <dgm:cxn modelId="{B90657ED-F878-4759-960C-8C09C3C5EEF7}" srcId="{D4796804-4009-4DCA-BB41-E37FFC781748}" destId="{A7ED8EA8-4D5E-4541-9668-2AE8BBA45A1B}" srcOrd="1" destOrd="0" parTransId="{025C7D1D-B532-49EF-A5D5-71FFEB4AE200}" sibTransId="{80AF2D7A-F5DB-4F87-A388-C51F6782CD4F}"/>
    <dgm:cxn modelId="{C9378BBC-28BA-4C37-9ED6-296B66FB75E2}" type="presOf" srcId="{56A85113-4C9D-43C1-9B94-4DDF3675CD02}" destId="{F17DE6B1-D1B6-465F-9116-B9CC5E0EA73B}" srcOrd="0" destOrd="0" presId="urn:microsoft.com/office/officeart/2009/3/layout/PieProcess"/>
    <dgm:cxn modelId="{61E22ED2-B358-46BC-8A92-F1354EA8C380}" type="presOf" srcId="{D4796804-4009-4DCA-BB41-E37FFC781748}" destId="{B0F01018-BB18-4A32-AF43-2534F39B35A0}" srcOrd="0" destOrd="0" presId="urn:microsoft.com/office/officeart/2009/3/layout/PieProcess"/>
    <dgm:cxn modelId="{462C93BA-4D0E-4BD8-A931-5472115278B1}" type="presParOf" srcId="{4FBE89CA-0008-47C5-AD0C-BC675F23B3A3}" destId="{CB9BCA25-F687-41DA-8A3D-A8834E9DEF6F}" srcOrd="0" destOrd="0" presId="urn:microsoft.com/office/officeart/2009/3/layout/PieProcess"/>
    <dgm:cxn modelId="{5E657CDB-A0AD-4FCF-BD73-2CB0CADAAD95}" type="presParOf" srcId="{CB9BCA25-F687-41DA-8A3D-A8834E9DEF6F}" destId="{A8257E00-6C9F-42C9-A155-9E309624BE62}" srcOrd="0" destOrd="0" presId="urn:microsoft.com/office/officeart/2009/3/layout/PieProcess"/>
    <dgm:cxn modelId="{1632259B-7432-470E-B835-1531A3D74873}" type="presParOf" srcId="{CB9BCA25-F687-41DA-8A3D-A8834E9DEF6F}" destId="{21925450-8A83-4044-9B75-C7CCD655B7E9}" srcOrd="1" destOrd="0" presId="urn:microsoft.com/office/officeart/2009/3/layout/PieProcess"/>
    <dgm:cxn modelId="{A4B52893-E6A0-4E24-98DA-AA526A601059}" type="presParOf" srcId="{CB9BCA25-F687-41DA-8A3D-A8834E9DEF6F}" destId="{14C96DEA-84E1-44E5-9EAB-C1F51F0F5AC5}" srcOrd="2" destOrd="0" presId="urn:microsoft.com/office/officeart/2009/3/layout/PieProcess"/>
    <dgm:cxn modelId="{6353C4B8-D91F-4335-8A6E-37E76411C28A}" type="presParOf" srcId="{4FBE89CA-0008-47C5-AD0C-BC675F23B3A3}" destId="{59E06241-D787-4BE4-9100-A0E1F339E9A2}" srcOrd="1" destOrd="0" presId="urn:microsoft.com/office/officeart/2009/3/layout/PieProcess"/>
    <dgm:cxn modelId="{6A310ED1-054C-4FBC-9492-575CCBDE3A75}" type="presParOf" srcId="{4FBE89CA-0008-47C5-AD0C-BC675F23B3A3}" destId="{B671AB4A-1F7A-4077-9202-D149EFA2E86C}" srcOrd="2" destOrd="0" presId="urn:microsoft.com/office/officeart/2009/3/layout/PieProcess"/>
    <dgm:cxn modelId="{8D86C0EA-CB22-4EA3-BBE8-0BB98DBF787A}" type="presParOf" srcId="{B671AB4A-1F7A-4077-9202-D149EFA2E86C}" destId="{8D0B0EA0-A4A3-4EF0-B60C-7BE8FA755EE3}" srcOrd="0" destOrd="0" presId="urn:microsoft.com/office/officeart/2009/3/layout/PieProcess"/>
    <dgm:cxn modelId="{AD6D5116-4056-4FC7-A5FF-A41E495CCC72}" type="presParOf" srcId="{4FBE89CA-0008-47C5-AD0C-BC675F23B3A3}" destId="{B7962BFB-4B4F-4AC0-8A04-AC67C29BDA42}" srcOrd="3" destOrd="0" presId="urn:microsoft.com/office/officeart/2009/3/layout/PieProcess"/>
    <dgm:cxn modelId="{3F0595C7-8E0C-42D4-9B0C-3FF9BC317B64}" type="presParOf" srcId="{4FBE89CA-0008-47C5-AD0C-BC675F23B3A3}" destId="{55362CFC-739C-43D0-9705-8744A3C0156B}" srcOrd="4" destOrd="0" presId="urn:microsoft.com/office/officeart/2009/3/layout/PieProcess"/>
    <dgm:cxn modelId="{31B7E19F-349A-4293-B876-C53FBDD9CEEC}" type="presParOf" srcId="{55362CFC-739C-43D0-9705-8744A3C0156B}" destId="{C65C1C17-56C5-4FFF-8060-F00FA2E62848}" srcOrd="0" destOrd="0" presId="urn:microsoft.com/office/officeart/2009/3/layout/PieProcess"/>
    <dgm:cxn modelId="{ADE05D0C-8E78-4E07-BBA3-16564484C4A0}" type="presParOf" srcId="{55362CFC-739C-43D0-9705-8744A3C0156B}" destId="{87D1DF95-058E-463D-AE5E-5445070D19E0}" srcOrd="1" destOrd="0" presId="urn:microsoft.com/office/officeart/2009/3/layout/PieProcess"/>
    <dgm:cxn modelId="{C6E01470-9FD9-43A2-8BB5-3F16C588825E}" type="presParOf" srcId="{55362CFC-739C-43D0-9705-8744A3C0156B}" destId="{B0F01018-BB18-4A32-AF43-2534F39B35A0}" srcOrd="2" destOrd="0" presId="urn:microsoft.com/office/officeart/2009/3/layout/PieProcess"/>
    <dgm:cxn modelId="{0C56A6D5-CA9A-4932-9714-F59EFFD40877}" type="presParOf" srcId="{4FBE89CA-0008-47C5-AD0C-BC675F23B3A3}" destId="{2C3A9B77-FDCA-4EC9-891E-CC36F9F45566}" srcOrd="5" destOrd="0" presId="urn:microsoft.com/office/officeart/2009/3/layout/PieProcess"/>
    <dgm:cxn modelId="{39D7472F-E176-4BA6-99FC-1E009600ADEC}" type="presParOf" srcId="{4FBE89CA-0008-47C5-AD0C-BC675F23B3A3}" destId="{D0F19CAE-4A86-419E-BFC3-6890863FF282}" srcOrd="6" destOrd="0" presId="urn:microsoft.com/office/officeart/2009/3/layout/PieProcess"/>
    <dgm:cxn modelId="{D759F455-51F7-429E-89A9-6D49B0E4E2BF}" type="presParOf" srcId="{D0F19CAE-4A86-419E-BFC3-6890863FF282}" destId="{F17DE6B1-D1B6-465F-9116-B9CC5E0EA73B}" srcOrd="0" destOrd="0" presId="urn:microsoft.com/office/officeart/2009/3/layout/PieProcess"/>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3FCF42-9FDA-41CA-80C1-8B1D6BDF2721}" type="doc">
      <dgm:prSet loTypeId="urn:microsoft.com/office/officeart/2005/8/layout/default" loCatId="list" qsTypeId="urn:microsoft.com/office/officeart/2005/8/quickstyle/simple5" qsCatId="simple" csTypeId="urn:microsoft.com/office/officeart/2005/8/colors/colorful4" csCatId="colorful" phldr="1"/>
      <dgm:spPr/>
    </dgm:pt>
    <dgm:pt modelId="{E4EDEBB3-3D25-48EE-825A-A623BFA98046}">
      <dgm:prSet phldrT="[Text]" custT="1"/>
      <dgm:spPr/>
      <dgm:t>
        <a:bodyPr/>
        <a:lstStyle/>
        <a:p>
          <a:r>
            <a:rPr lang="en-US" sz="3200" b="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Infrastructure as Code</a:t>
          </a:r>
        </a:p>
      </dgm:t>
    </dgm:pt>
    <dgm:pt modelId="{FEBD4073-04E6-43FD-BDA2-77001361A72A}" type="parTrans" cxnId="{C6CAC633-6414-4E4D-B280-A7AC762B257D}">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33C4A457-0167-4D65-A5EE-07BB0D1CCDBB}" type="sibTrans" cxnId="{C6CAC633-6414-4E4D-B280-A7AC762B257D}">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1494E386-1945-4B90-A455-B4EA907A14C6}">
      <dgm:prSet phldrT="[Text]" custT="1"/>
      <dgm:spPr/>
      <dgm:t>
        <a:bodyPr/>
        <a:lstStyle/>
        <a:p>
          <a:r>
            <a:rPr lang="en-US" sz="3200" b="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Continuously Deployed Code</a:t>
          </a:r>
        </a:p>
      </dgm:t>
    </dgm:pt>
    <dgm:pt modelId="{B9522F78-3C95-44C6-A418-6AD0B86C1D44}" type="parTrans" cxnId="{EDAAA41B-4001-46B6-B5D9-64CABE7D5F46}">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28900DF6-2D56-4AC8-BA74-5FF330CD0DF1}" type="sibTrans" cxnId="{EDAAA41B-4001-46B6-B5D9-64CABE7D5F46}">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1382D2CE-545D-4612-BED7-D4261696F081}">
      <dgm:prSet phldrT="[Text]" custT="1"/>
      <dgm:spPr/>
      <dgm:t>
        <a:bodyPr/>
        <a:lstStyle/>
        <a:p>
          <a:r>
            <a:rPr lang="en-US" sz="3200" b="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Automation of deployments</a:t>
          </a:r>
        </a:p>
      </dgm:t>
    </dgm:pt>
    <dgm:pt modelId="{0D469577-E80A-49F1-B7E4-7546B79192AE}" type="parTrans" cxnId="{9E830984-7BBB-45D7-A0DB-3D75687B0A52}">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461D3F6C-11FC-4BF2-AC77-B3CE3D19110F}" type="sibTrans" cxnId="{9E830984-7BBB-45D7-A0DB-3D75687B0A52}">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E80C0847-4ED5-4B78-B737-DAF1766AC828}">
      <dgm:prSet phldrT="[Text]" custT="1"/>
      <dgm:spPr/>
      <dgm:t>
        <a:bodyPr/>
        <a:lstStyle/>
        <a:p>
          <a:r>
            <a:rPr lang="en-US" sz="3200" b="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Security</a:t>
          </a:r>
        </a:p>
      </dgm:t>
    </dgm:pt>
    <dgm:pt modelId="{62632E4B-802B-44DE-AE9A-0FD350AB63A7}" type="parTrans" cxnId="{73228856-A022-4EAE-B33D-D939ABEE7222}">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F869989D-B398-4B4D-9B4C-0F87AF10DBB9}" type="sibTrans" cxnId="{73228856-A022-4EAE-B33D-D939ABEE7222}">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FC1AE501-568C-4BD9-B569-651F2F7AD7CF}">
      <dgm:prSet phldrT="[Text]" custT="1"/>
      <dgm:spPr/>
      <dgm:t>
        <a:bodyPr/>
        <a:lstStyle/>
        <a:p>
          <a:r>
            <a:rPr lang="en-US" sz="3200" b="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Continuously Integrated </a:t>
          </a:r>
        </a:p>
      </dgm:t>
    </dgm:pt>
    <dgm:pt modelId="{B843AD58-28C7-47F1-A624-0E6ECEF7EDAD}" type="parTrans" cxnId="{7CE21169-D2BA-4DF0-8AAF-9BE4AA34B97F}">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B656A5F0-6333-421F-A36B-D0412AAB5C73}" type="sibTrans" cxnId="{7CE21169-D2BA-4DF0-8AAF-9BE4AA34B97F}">
      <dgm:prSet/>
      <dgm:spPr/>
      <dgm:t>
        <a:bodyPr/>
        <a:lstStyle/>
        <a:p>
          <a:endParaRPr lang="en-US" sz="3200" b="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dgm:t>
    </dgm:pt>
    <dgm:pt modelId="{D7A9CC16-2662-4CC2-B5A7-F9C8DA8FB998}" type="pres">
      <dgm:prSet presAssocID="{6F3FCF42-9FDA-41CA-80C1-8B1D6BDF2721}" presName="diagram" presStyleCnt="0">
        <dgm:presLayoutVars>
          <dgm:dir/>
          <dgm:resizeHandles val="exact"/>
        </dgm:presLayoutVars>
      </dgm:prSet>
      <dgm:spPr/>
    </dgm:pt>
    <dgm:pt modelId="{FEC0FFD2-B2AE-473F-B220-2239F2E6C43F}" type="pres">
      <dgm:prSet presAssocID="{E4EDEBB3-3D25-48EE-825A-A623BFA98046}" presName="node" presStyleLbl="node1" presStyleIdx="0" presStyleCnt="5" custLinFactNeighborX="1021" custLinFactNeighborY="-735">
        <dgm:presLayoutVars>
          <dgm:bulletEnabled val="1"/>
        </dgm:presLayoutVars>
      </dgm:prSet>
      <dgm:spPr/>
    </dgm:pt>
    <dgm:pt modelId="{03054924-E7A3-4093-ADA9-E128DCCA3807}" type="pres">
      <dgm:prSet presAssocID="{33C4A457-0167-4D65-A5EE-07BB0D1CCDBB}" presName="sibTrans" presStyleCnt="0"/>
      <dgm:spPr/>
    </dgm:pt>
    <dgm:pt modelId="{6885F973-2574-4D3F-8425-F511633B63BA}" type="pres">
      <dgm:prSet presAssocID="{1494E386-1945-4B90-A455-B4EA907A14C6}" presName="node" presStyleLbl="node1" presStyleIdx="1" presStyleCnt="5">
        <dgm:presLayoutVars>
          <dgm:bulletEnabled val="1"/>
        </dgm:presLayoutVars>
      </dgm:prSet>
      <dgm:spPr/>
    </dgm:pt>
    <dgm:pt modelId="{E77D8563-CCE2-497D-8949-4C767D839B95}" type="pres">
      <dgm:prSet presAssocID="{28900DF6-2D56-4AC8-BA74-5FF330CD0DF1}" presName="sibTrans" presStyleCnt="0"/>
      <dgm:spPr/>
    </dgm:pt>
    <dgm:pt modelId="{5C677663-10BA-4910-B805-B5451843AC64}" type="pres">
      <dgm:prSet presAssocID="{1382D2CE-545D-4612-BED7-D4261696F081}" presName="node" presStyleLbl="node1" presStyleIdx="2" presStyleCnt="5">
        <dgm:presLayoutVars>
          <dgm:bulletEnabled val="1"/>
        </dgm:presLayoutVars>
      </dgm:prSet>
      <dgm:spPr/>
    </dgm:pt>
    <dgm:pt modelId="{7EE829AF-C005-40B7-9A32-A15BCA8F05E9}" type="pres">
      <dgm:prSet presAssocID="{461D3F6C-11FC-4BF2-AC77-B3CE3D19110F}" presName="sibTrans" presStyleCnt="0"/>
      <dgm:spPr/>
    </dgm:pt>
    <dgm:pt modelId="{0F21AECC-D23F-4822-84BD-C1E772B94FE5}" type="pres">
      <dgm:prSet presAssocID="{E80C0847-4ED5-4B78-B737-DAF1766AC828}" presName="node" presStyleLbl="node1" presStyleIdx="3" presStyleCnt="5">
        <dgm:presLayoutVars>
          <dgm:bulletEnabled val="1"/>
        </dgm:presLayoutVars>
      </dgm:prSet>
      <dgm:spPr/>
    </dgm:pt>
    <dgm:pt modelId="{876DBD5A-8747-4486-AC90-1FD8BD476B4A}" type="pres">
      <dgm:prSet presAssocID="{F869989D-B398-4B4D-9B4C-0F87AF10DBB9}" presName="sibTrans" presStyleCnt="0"/>
      <dgm:spPr/>
    </dgm:pt>
    <dgm:pt modelId="{2032E416-78F3-4E92-9C19-05AADCE6EE87}" type="pres">
      <dgm:prSet presAssocID="{FC1AE501-568C-4BD9-B569-651F2F7AD7CF}" presName="node" presStyleLbl="node1" presStyleIdx="4" presStyleCnt="5">
        <dgm:presLayoutVars>
          <dgm:bulletEnabled val="1"/>
        </dgm:presLayoutVars>
      </dgm:prSet>
      <dgm:spPr/>
    </dgm:pt>
  </dgm:ptLst>
  <dgm:cxnLst>
    <dgm:cxn modelId="{91A08389-5325-40BA-8861-181ECBA32DD3}" type="presOf" srcId="{E80C0847-4ED5-4B78-B737-DAF1766AC828}" destId="{0F21AECC-D23F-4822-84BD-C1E772B94FE5}" srcOrd="0" destOrd="0" presId="urn:microsoft.com/office/officeart/2005/8/layout/default"/>
    <dgm:cxn modelId="{6FC38345-4C8F-495C-B2CB-D10F3324CC9C}" type="presOf" srcId="{E4EDEBB3-3D25-48EE-825A-A623BFA98046}" destId="{FEC0FFD2-B2AE-473F-B220-2239F2E6C43F}" srcOrd="0" destOrd="0" presId="urn:microsoft.com/office/officeart/2005/8/layout/default"/>
    <dgm:cxn modelId="{BB156FE4-91DE-4169-990A-0D970BE3601A}" type="presOf" srcId="{1382D2CE-545D-4612-BED7-D4261696F081}" destId="{5C677663-10BA-4910-B805-B5451843AC64}" srcOrd="0" destOrd="0" presId="urn:microsoft.com/office/officeart/2005/8/layout/default"/>
    <dgm:cxn modelId="{941E86E8-A7BA-4E6B-96AE-2FC4BE4A6B25}" type="presOf" srcId="{FC1AE501-568C-4BD9-B569-651F2F7AD7CF}" destId="{2032E416-78F3-4E92-9C19-05AADCE6EE87}" srcOrd="0" destOrd="0" presId="urn:microsoft.com/office/officeart/2005/8/layout/default"/>
    <dgm:cxn modelId="{73228856-A022-4EAE-B33D-D939ABEE7222}" srcId="{6F3FCF42-9FDA-41CA-80C1-8B1D6BDF2721}" destId="{E80C0847-4ED5-4B78-B737-DAF1766AC828}" srcOrd="3" destOrd="0" parTransId="{62632E4B-802B-44DE-AE9A-0FD350AB63A7}" sibTransId="{F869989D-B398-4B4D-9B4C-0F87AF10DBB9}"/>
    <dgm:cxn modelId="{9E830984-7BBB-45D7-A0DB-3D75687B0A52}" srcId="{6F3FCF42-9FDA-41CA-80C1-8B1D6BDF2721}" destId="{1382D2CE-545D-4612-BED7-D4261696F081}" srcOrd="2" destOrd="0" parTransId="{0D469577-E80A-49F1-B7E4-7546B79192AE}" sibTransId="{461D3F6C-11FC-4BF2-AC77-B3CE3D19110F}"/>
    <dgm:cxn modelId="{F38B10C3-EB08-4B4D-8D26-2D8EB57B027F}" type="presOf" srcId="{1494E386-1945-4B90-A455-B4EA907A14C6}" destId="{6885F973-2574-4D3F-8425-F511633B63BA}" srcOrd="0" destOrd="0" presId="urn:microsoft.com/office/officeart/2005/8/layout/default"/>
    <dgm:cxn modelId="{8EA5B4AC-8A17-4EFE-9780-55842B4088F7}" type="presOf" srcId="{6F3FCF42-9FDA-41CA-80C1-8B1D6BDF2721}" destId="{D7A9CC16-2662-4CC2-B5A7-F9C8DA8FB998}" srcOrd="0" destOrd="0" presId="urn:microsoft.com/office/officeart/2005/8/layout/default"/>
    <dgm:cxn modelId="{7CE21169-D2BA-4DF0-8AAF-9BE4AA34B97F}" srcId="{6F3FCF42-9FDA-41CA-80C1-8B1D6BDF2721}" destId="{FC1AE501-568C-4BD9-B569-651F2F7AD7CF}" srcOrd="4" destOrd="0" parTransId="{B843AD58-28C7-47F1-A624-0E6ECEF7EDAD}" sibTransId="{B656A5F0-6333-421F-A36B-D0412AAB5C73}"/>
    <dgm:cxn modelId="{EDAAA41B-4001-46B6-B5D9-64CABE7D5F46}" srcId="{6F3FCF42-9FDA-41CA-80C1-8B1D6BDF2721}" destId="{1494E386-1945-4B90-A455-B4EA907A14C6}" srcOrd="1" destOrd="0" parTransId="{B9522F78-3C95-44C6-A418-6AD0B86C1D44}" sibTransId="{28900DF6-2D56-4AC8-BA74-5FF330CD0DF1}"/>
    <dgm:cxn modelId="{C6CAC633-6414-4E4D-B280-A7AC762B257D}" srcId="{6F3FCF42-9FDA-41CA-80C1-8B1D6BDF2721}" destId="{E4EDEBB3-3D25-48EE-825A-A623BFA98046}" srcOrd="0" destOrd="0" parTransId="{FEBD4073-04E6-43FD-BDA2-77001361A72A}" sibTransId="{33C4A457-0167-4D65-A5EE-07BB0D1CCDBB}"/>
    <dgm:cxn modelId="{F7B7DEC7-1AFC-416B-AF1F-2C4A8CD67EE7}" type="presParOf" srcId="{D7A9CC16-2662-4CC2-B5A7-F9C8DA8FB998}" destId="{FEC0FFD2-B2AE-473F-B220-2239F2E6C43F}" srcOrd="0" destOrd="0" presId="urn:microsoft.com/office/officeart/2005/8/layout/default"/>
    <dgm:cxn modelId="{356A6C41-0978-4C4C-8040-6586EC8E6FF8}" type="presParOf" srcId="{D7A9CC16-2662-4CC2-B5A7-F9C8DA8FB998}" destId="{03054924-E7A3-4093-ADA9-E128DCCA3807}" srcOrd="1" destOrd="0" presId="urn:microsoft.com/office/officeart/2005/8/layout/default"/>
    <dgm:cxn modelId="{1827C98E-6DA3-4A98-80C5-B79F3CCB2DEA}" type="presParOf" srcId="{D7A9CC16-2662-4CC2-B5A7-F9C8DA8FB998}" destId="{6885F973-2574-4D3F-8425-F511633B63BA}" srcOrd="2" destOrd="0" presId="urn:microsoft.com/office/officeart/2005/8/layout/default"/>
    <dgm:cxn modelId="{6493B1E0-78D5-40AF-A1D2-E7567B7A8AAE}" type="presParOf" srcId="{D7A9CC16-2662-4CC2-B5A7-F9C8DA8FB998}" destId="{E77D8563-CCE2-497D-8949-4C767D839B95}" srcOrd="3" destOrd="0" presId="urn:microsoft.com/office/officeart/2005/8/layout/default"/>
    <dgm:cxn modelId="{6AC930DF-A5BE-4BF1-BBFB-80FBEE6DAD25}" type="presParOf" srcId="{D7A9CC16-2662-4CC2-B5A7-F9C8DA8FB998}" destId="{5C677663-10BA-4910-B805-B5451843AC64}" srcOrd="4" destOrd="0" presId="urn:microsoft.com/office/officeart/2005/8/layout/default"/>
    <dgm:cxn modelId="{50282DD1-6550-49FD-97CC-9CF1F69F2376}" type="presParOf" srcId="{D7A9CC16-2662-4CC2-B5A7-F9C8DA8FB998}" destId="{7EE829AF-C005-40B7-9A32-A15BCA8F05E9}" srcOrd="5" destOrd="0" presId="urn:microsoft.com/office/officeart/2005/8/layout/default"/>
    <dgm:cxn modelId="{C3B95A71-E24D-4BEE-97AE-4FBB6B12044A}" type="presParOf" srcId="{D7A9CC16-2662-4CC2-B5A7-F9C8DA8FB998}" destId="{0F21AECC-D23F-4822-84BD-C1E772B94FE5}" srcOrd="6" destOrd="0" presId="urn:microsoft.com/office/officeart/2005/8/layout/default"/>
    <dgm:cxn modelId="{B6B3A33A-7E8F-4A93-B967-3F21CBAF1D77}" type="presParOf" srcId="{D7A9CC16-2662-4CC2-B5A7-F9C8DA8FB998}" destId="{876DBD5A-8747-4486-AC90-1FD8BD476B4A}" srcOrd="7" destOrd="0" presId="urn:microsoft.com/office/officeart/2005/8/layout/default"/>
    <dgm:cxn modelId="{83B11ACA-DC92-4C1A-A967-954F70F44769}" type="presParOf" srcId="{D7A9CC16-2662-4CC2-B5A7-F9C8DA8FB998}" destId="{2032E416-78F3-4E92-9C19-05AADCE6EE8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C423E-BE6D-40A8-AF2B-84C7AD3C32FE}">
      <dsp:nvSpPr>
        <dsp:cNvPr id="0" name=""/>
        <dsp:cNvSpPr/>
      </dsp:nvSpPr>
      <dsp:spPr>
        <a:xfrm>
          <a:off x="0" y="0"/>
          <a:ext cx="8815136" cy="121543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latin typeface="Verdana" panose="020B0604030504040204" pitchFamily="34" charset="0"/>
              <a:ea typeface="Verdana" panose="020B0604030504040204" pitchFamily="34" charset="0"/>
              <a:cs typeface="Verdana" panose="020B0604030504040204" pitchFamily="34" charset="0"/>
            </a:rPr>
            <a:t>Established direct connect</a:t>
          </a:r>
          <a:endParaRPr lang="en-US" sz="3600" kern="1200" dirty="0">
            <a:latin typeface="Verdana" panose="020B0604030504040204" pitchFamily="34" charset="0"/>
            <a:ea typeface="Verdana" panose="020B0604030504040204" pitchFamily="34" charset="0"/>
            <a:cs typeface="Verdana" panose="020B0604030504040204" pitchFamily="34" charset="0"/>
          </a:endParaRPr>
        </a:p>
      </dsp:txBody>
      <dsp:txXfrm>
        <a:off x="1920169" y="35599"/>
        <a:ext cx="6859367" cy="1144237"/>
      </dsp:txXfrm>
    </dsp:sp>
    <dsp:sp modelId="{D4A3312C-F5A6-4A96-87E4-782E23B45D91}">
      <dsp:nvSpPr>
        <dsp:cNvPr id="0" name=""/>
        <dsp:cNvSpPr/>
      </dsp:nvSpPr>
      <dsp:spPr>
        <a:xfrm>
          <a:off x="337734" y="121543"/>
          <a:ext cx="1330644" cy="9723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DE93C55-92C1-45E8-90B6-045FF521FE11}">
      <dsp:nvSpPr>
        <dsp:cNvPr id="0" name=""/>
        <dsp:cNvSpPr/>
      </dsp:nvSpPr>
      <dsp:spPr>
        <a:xfrm>
          <a:off x="0" y="1336979"/>
          <a:ext cx="8815136" cy="1215435"/>
        </a:xfrm>
        <a:prstGeom prst="roundRect">
          <a:avLst>
            <a:gd name="adj" fmla="val 10000"/>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latin typeface="Verdana" panose="020B0604030504040204" pitchFamily="34" charset="0"/>
              <a:ea typeface="Verdana" panose="020B0604030504040204" pitchFamily="34" charset="0"/>
              <a:cs typeface="Verdana" panose="020B0604030504040204" pitchFamily="34" charset="0"/>
            </a:rPr>
            <a:t>Built Virtual Private Cloud</a:t>
          </a:r>
          <a:endParaRPr lang="en-US" sz="3600" kern="1200" dirty="0">
            <a:latin typeface="Verdana" panose="020B0604030504040204" pitchFamily="34" charset="0"/>
            <a:ea typeface="Verdana" panose="020B0604030504040204" pitchFamily="34" charset="0"/>
            <a:cs typeface="Verdana" panose="020B0604030504040204" pitchFamily="34" charset="0"/>
          </a:endParaRPr>
        </a:p>
      </dsp:txBody>
      <dsp:txXfrm>
        <a:off x="1920169" y="1372578"/>
        <a:ext cx="6859367" cy="1144237"/>
      </dsp:txXfrm>
    </dsp:sp>
    <dsp:sp modelId="{3436BD48-251E-4FFE-AAC5-E29D4521511E}">
      <dsp:nvSpPr>
        <dsp:cNvPr id="0" name=""/>
        <dsp:cNvSpPr/>
      </dsp:nvSpPr>
      <dsp:spPr>
        <a:xfrm flipH="1">
          <a:off x="923218" y="1699738"/>
          <a:ext cx="177307" cy="457499"/>
        </a:xfrm>
        <a:prstGeom prst="roundRect">
          <a:avLst>
            <a:gd name="adj" fmla="val 10000"/>
          </a:avLst>
        </a:prstGeom>
        <a:solidFill>
          <a:schemeClr val="accent4">
            <a:tint val="50000"/>
            <a:hueOff val="3815842"/>
            <a:satOff val="-20052"/>
            <a:lumOff val="-1451"/>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6C41177-73E6-49FE-BACF-98F22BAEF5E1}">
      <dsp:nvSpPr>
        <dsp:cNvPr id="0" name=""/>
        <dsp:cNvSpPr/>
      </dsp:nvSpPr>
      <dsp:spPr>
        <a:xfrm>
          <a:off x="0" y="2673958"/>
          <a:ext cx="8815136" cy="1215435"/>
        </a:xfrm>
        <a:prstGeom prst="roundRect">
          <a:avLst>
            <a:gd name="adj" fmla="val 10000"/>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latin typeface="Verdana" panose="020B0604030504040204" pitchFamily="34" charset="0"/>
              <a:ea typeface="Verdana" panose="020B0604030504040204" pitchFamily="34" charset="0"/>
              <a:cs typeface="Verdana" panose="020B0604030504040204" pitchFamily="34" charset="0"/>
            </a:rPr>
            <a:t>Data Transition using SSL</a:t>
          </a:r>
          <a:endParaRPr lang="en-US" sz="3600" kern="1200" dirty="0">
            <a:latin typeface="Verdana" panose="020B0604030504040204" pitchFamily="34" charset="0"/>
            <a:ea typeface="Verdana" panose="020B0604030504040204" pitchFamily="34" charset="0"/>
            <a:cs typeface="Verdana" panose="020B0604030504040204" pitchFamily="34" charset="0"/>
          </a:endParaRPr>
        </a:p>
      </dsp:txBody>
      <dsp:txXfrm>
        <a:off x="1920169" y="2709557"/>
        <a:ext cx="6859367" cy="1144237"/>
      </dsp:txXfrm>
    </dsp:sp>
    <dsp:sp modelId="{90F3AD5C-F426-4906-8623-43E6B7C8E2F4}">
      <dsp:nvSpPr>
        <dsp:cNvPr id="0" name=""/>
        <dsp:cNvSpPr/>
      </dsp:nvSpPr>
      <dsp:spPr>
        <a:xfrm>
          <a:off x="915249" y="2899470"/>
          <a:ext cx="175615" cy="764411"/>
        </a:xfrm>
        <a:prstGeom prst="roundRect">
          <a:avLst>
            <a:gd name="adj" fmla="val 10000"/>
          </a:avLst>
        </a:prstGeom>
        <a:solidFill>
          <a:schemeClr val="accent4">
            <a:tint val="50000"/>
            <a:hueOff val="7631683"/>
            <a:satOff val="-40104"/>
            <a:lumOff val="-2902"/>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D59C94A-67E4-49FE-AD7F-CDB21E94734E}">
      <dsp:nvSpPr>
        <dsp:cNvPr id="0" name=""/>
        <dsp:cNvSpPr/>
      </dsp:nvSpPr>
      <dsp:spPr>
        <a:xfrm>
          <a:off x="0" y="4010937"/>
          <a:ext cx="8815136" cy="1215435"/>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latin typeface="Verdana" panose="020B0604030504040204" pitchFamily="34" charset="0"/>
              <a:ea typeface="Verdana" panose="020B0604030504040204" pitchFamily="34" charset="0"/>
              <a:cs typeface="Verdana" panose="020B0604030504040204" pitchFamily="34" charset="0"/>
            </a:rPr>
            <a:t>Encrypted Data at Rest</a:t>
          </a:r>
          <a:endParaRPr lang="en-US" sz="3600" kern="1200" dirty="0">
            <a:latin typeface="Verdana" panose="020B0604030504040204" pitchFamily="34" charset="0"/>
            <a:ea typeface="Verdana" panose="020B0604030504040204" pitchFamily="34" charset="0"/>
            <a:cs typeface="Verdana" panose="020B0604030504040204" pitchFamily="34" charset="0"/>
          </a:endParaRPr>
        </a:p>
      </dsp:txBody>
      <dsp:txXfrm>
        <a:off x="1920169" y="4046536"/>
        <a:ext cx="6859367" cy="1144237"/>
      </dsp:txXfrm>
    </dsp:sp>
    <dsp:sp modelId="{D0D3B152-2030-4750-892C-7C95B7E22E41}">
      <dsp:nvSpPr>
        <dsp:cNvPr id="0" name=""/>
        <dsp:cNvSpPr/>
      </dsp:nvSpPr>
      <dsp:spPr>
        <a:xfrm>
          <a:off x="626492" y="4282193"/>
          <a:ext cx="753129" cy="672923"/>
        </a:xfrm>
        <a:prstGeom prst="roundRect">
          <a:avLst>
            <a:gd name="adj" fmla="val 10000"/>
          </a:avLst>
        </a:prstGeom>
        <a:solidFill>
          <a:schemeClr val="accent4">
            <a:tint val="50000"/>
            <a:hueOff val="11447524"/>
            <a:satOff val="-60156"/>
            <a:lumOff val="-4353"/>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57E00-6C9F-42C9-A155-9E309624BE62}">
      <dsp:nvSpPr>
        <dsp:cNvPr id="0" name=""/>
        <dsp:cNvSpPr/>
      </dsp:nvSpPr>
      <dsp:spPr>
        <a:xfrm>
          <a:off x="2219013" y="0"/>
          <a:ext cx="1285920" cy="1285920"/>
        </a:xfrm>
        <a:prstGeom prst="chord">
          <a:avLst>
            <a:gd name="adj1" fmla="val 4800000"/>
            <a:gd name="adj2" fmla="val 16800000"/>
          </a:avLst>
        </a:prstGeom>
        <a:solidFill>
          <a:schemeClr val="accent1">
            <a:tint val="40000"/>
            <a:hueOff val="0"/>
            <a:satOff val="0"/>
            <a:lumOff val="0"/>
            <a:alphaOff val="0"/>
          </a:schemeClr>
        </a:solidFill>
        <a:ln w="6350" cap="flat" cmpd="sng" algn="ctr">
          <a:solidFill>
            <a:schemeClr val="accent1">
              <a:lumMod val="5000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21925450-8A83-4044-9B75-C7CCD655B7E9}">
      <dsp:nvSpPr>
        <dsp:cNvPr id="0" name=""/>
        <dsp:cNvSpPr/>
      </dsp:nvSpPr>
      <dsp:spPr>
        <a:xfrm>
          <a:off x="2347605" y="128592"/>
          <a:ext cx="1028736" cy="1028736"/>
        </a:xfrm>
        <a:prstGeom prst="pie">
          <a:avLst>
            <a:gd name="adj1" fmla="val 10800000"/>
            <a:gd name="adj2" fmla="val 16200000"/>
          </a:avLst>
        </a:prstGeom>
        <a:solidFill>
          <a:schemeClr val="bg1"/>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4C96DEA-84E1-44E5-9EAB-C1F51F0F5AC5}">
      <dsp:nvSpPr>
        <dsp:cNvPr id="0" name=""/>
        <dsp:cNvSpPr/>
      </dsp:nvSpPr>
      <dsp:spPr>
        <a:xfrm rot="16200000">
          <a:off x="740205" y="2893320"/>
          <a:ext cx="3729168" cy="77155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977900">
            <a:lnSpc>
              <a:spcPct val="90000"/>
            </a:lnSpc>
            <a:spcBef>
              <a:spcPct val="0"/>
            </a:spcBef>
            <a:spcAft>
              <a:spcPct val="35000"/>
            </a:spcAft>
            <a:buNone/>
          </a:pPr>
          <a:r>
            <a:rPr lang="en-US" sz="2200" b="1" i="0" kern="1200" dirty="0">
              <a:solidFill>
                <a:schemeClr val="bg1"/>
              </a:solidFill>
              <a:latin typeface="Verdana" panose="020B0604030504040204" pitchFamily="34" charset="0"/>
              <a:ea typeface="Verdana" panose="020B0604030504040204" pitchFamily="34" charset="0"/>
              <a:cs typeface="Verdana" panose="020B0604030504040204" pitchFamily="34" charset="0"/>
            </a:rPr>
            <a:t>Clustered Development Systems</a:t>
          </a:r>
          <a:endParaRPr lang="en-US" sz="2200" i="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740205" y="2893320"/>
        <a:ext cx="3729168" cy="771552"/>
      </dsp:txXfrm>
    </dsp:sp>
    <dsp:sp modelId="{8D0B0EA0-A4A3-4EF0-B60C-7BE8FA755EE3}">
      <dsp:nvSpPr>
        <dsp:cNvPr id="0" name=""/>
        <dsp:cNvSpPr/>
      </dsp:nvSpPr>
      <dsp:spPr>
        <a:xfrm>
          <a:off x="3119156" y="0"/>
          <a:ext cx="2571840" cy="51436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Essential for ETL / Prepping, Cleaning, Munging the data</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&lt; 10 – 12 TB</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Clustered</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Distributed tools like Hive, Pig &amp; Java M/R</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Interactive tools like </a:t>
          </a:r>
          <a:r>
            <a:rPr lang="en-US" sz="1900" kern="1200" dirty="0" err="1">
              <a:solidFill>
                <a:schemeClr val="bg1"/>
              </a:solidFill>
              <a:latin typeface="Verdana" panose="020B0604030504040204" pitchFamily="34" charset="0"/>
              <a:ea typeface="Verdana" panose="020B0604030504040204" pitchFamily="34" charset="0"/>
              <a:cs typeface="Verdana" panose="020B0604030504040204" pitchFamily="34" charset="0"/>
            </a:rPr>
            <a:t>Oozie</a:t>
          </a: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 workflows</a:t>
          </a:r>
        </a:p>
      </dsp:txBody>
      <dsp:txXfrm>
        <a:off x="3119156" y="0"/>
        <a:ext cx="2571840" cy="5143680"/>
      </dsp:txXfrm>
    </dsp:sp>
    <dsp:sp modelId="{C65C1C17-56C5-4FFF-8060-F00FA2E62848}">
      <dsp:nvSpPr>
        <dsp:cNvPr id="0" name=""/>
        <dsp:cNvSpPr/>
      </dsp:nvSpPr>
      <dsp:spPr>
        <a:xfrm>
          <a:off x="6196203" y="0"/>
          <a:ext cx="1285920" cy="1285920"/>
        </a:xfrm>
        <a:prstGeom prst="chord">
          <a:avLst>
            <a:gd name="adj1" fmla="val 4800000"/>
            <a:gd name="adj2" fmla="val 16800000"/>
          </a:avLst>
        </a:prstGeom>
        <a:solidFill>
          <a:schemeClr val="accent1">
            <a:tint val="40000"/>
            <a:hueOff val="0"/>
            <a:satOff val="0"/>
            <a:lumOff val="0"/>
            <a:alphaOff val="0"/>
          </a:schemeClr>
        </a:solidFill>
        <a:ln w="6350" cap="flat" cmpd="sng" algn="ctr">
          <a:solidFill>
            <a:schemeClr val="accent1">
              <a:lumMod val="5000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7D1DF95-058E-463D-AE5E-5445070D19E0}">
      <dsp:nvSpPr>
        <dsp:cNvPr id="0" name=""/>
        <dsp:cNvSpPr/>
      </dsp:nvSpPr>
      <dsp:spPr>
        <a:xfrm>
          <a:off x="6324795" y="128592"/>
          <a:ext cx="1028736" cy="1028736"/>
        </a:xfrm>
        <a:prstGeom prst="pie">
          <a:avLst>
            <a:gd name="adj1" fmla="val 5400000"/>
            <a:gd name="adj2" fmla="val 16200000"/>
          </a:avLst>
        </a:prstGeom>
        <a:solidFill>
          <a:schemeClr val="bg1"/>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0F01018-BB18-4A32-AF43-2534F39B35A0}">
      <dsp:nvSpPr>
        <dsp:cNvPr id="0" name=""/>
        <dsp:cNvSpPr/>
      </dsp:nvSpPr>
      <dsp:spPr>
        <a:xfrm rot="16200000">
          <a:off x="4717395" y="2893320"/>
          <a:ext cx="3729168" cy="77155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977900">
            <a:lnSpc>
              <a:spcPct val="90000"/>
            </a:lnSpc>
            <a:spcBef>
              <a:spcPct val="0"/>
            </a:spcBef>
            <a:spcAft>
              <a:spcPct val="35000"/>
            </a:spcAft>
            <a:buNone/>
          </a:pPr>
          <a:r>
            <a:rPr lang="en-US" sz="2200" b="1" i="0" u="none" kern="1200" dirty="0">
              <a:solidFill>
                <a:schemeClr val="bg1"/>
              </a:solidFill>
              <a:latin typeface="Verdana" panose="020B0604030504040204" pitchFamily="34" charset="0"/>
              <a:ea typeface="Verdana" panose="020B0604030504040204" pitchFamily="34" charset="0"/>
              <a:cs typeface="Verdana" panose="020B0604030504040204" pitchFamily="34" charset="0"/>
            </a:rPr>
            <a:t>Clustered Production Systems</a:t>
          </a:r>
        </a:p>
      </dsp:txBody>
      <dsp:txXfrm>
        <a:off x="4717395" y="2893320"/>
        <a:ext cx="3729168" cy="771552"/>
      </dsp:txXfrm>
    </dsp:sp>
    <dsp:sp modelId="{F17DE6B1-D1B6-465F-9116-B9CC5E0EA73B}">
      <dsp:nvSpPr>
        <dsp:cNvPr id="0" name=""/>
        <dsp:cNvSpPr/>
      </dsp:nvSpPr>
      <dsp:spPr>
        <a:xfrm>
          <a:off x="7096347" y="0"/>
          <a:ext cx="2571840" cy="51436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ETL / Prepping, Cleaning, Munging on full datasets</a:t>
          </a:r>
        </a:p>
        <a:p>
          <a:pPr marL="0" lvl="0" indent="0" algn="l" defTabSz="844550">
            <a:lnSpc>
              <a:spcPct val="90000"/>
            </a:lnSpc>
            <a:spcBef>
              <a:spcPct val="0"/>
            </a:spcBef>
            <a:spcAft>
              <a:spcPct val="35000"/>
            </a:spcAft>
            <a:buNone/>
          </a:pPr>
          <a:b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Burst capacity in nature</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Clustered</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Distributed tools like Hive, Pig &amp; Java M/R</a:t>
          </a:r>
        </a:p>
        <a:p>
          <a:pPr marL="0" lvl="0" indent="0" algn="l" defTabSz="844550">
            <a:lnSpc>
              <a:spcPct val="90000"/>
            </a:lnSpc>
            <a:spcBef>
              <a:spcPct val="0"/>
            </a:spcBef>
            <a:spcAft>
              <a:spcPct val="35000"/>
            </a:spcAft>
            <a:buNone/>
          </a:pPr>
          <a:endPar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lvl="0" indent="0" algn="l" defTabSz="844550">
            <a:lnSpc>
              <a:spcPct val="90000"/>
            </a:lnSpc>
            <a:spcBef>
              <a:spcPct val="0"/>
            </a:spcBef>
            <a:spcAft>
              <a:spcPct val="35000"/>
            </a:spcAft>
            <a:buNone/>
          </a:pP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Interactive tools like </a:t>
          </a:r>
          <a:r>
            <a:rPr lang="en-US" sz="1900" kern="1200" dirty="0" err="1">
              <a:solidFill>
                <a:schemeClr val="bg1"/>
              </a:solidFill>
              <a:latin typeface="Verdana" panose="020B0604030504040204" pitchFamily="34" charset="0"/>
              <a:ea typeface="Verdana" panose="020B0604030504040204" pitchFamily="34" charset="0"/>
              <a:cs typeface="Verdana" panose="020B0604030504040204" pitchFamily="34" charset="0"/>
            </a:rPr>
            <a:t>Oozie</a:t>
          </a:r>
          <a:r>
            <a:rPr lang="en-US" sz="1900" kern="1200" dirty="0">
              <a:solidFill>
                <a:schemeClr val="bg1"/>
              </a:solidFill>
              <a:latin typeface="Verdana" panose="020B0604030504040204" pitchFamily="34" charset="0"/>
              <a:ea typeface="Verdana" panose="020B0604030504040204" pitchFamily="34" charset="0"/>
              <a:cs typeface="Verdana" panose="020B0604030504040204" pitchFamily="34" charset="0"/>
            </a:rPr>
            <a:t> workflows</a:t>
          </a:r>
        </a:p>
      </dsp:txBody>
      <dsp:txXfrm>
        <a:off x="7096347" y="0"/>
        <a:ext cx="2571840" cy="5143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0FFD2-B2AE-473F-B220-2239F2E6C43F}">
      <dsp:nvSpPr>
        <dsp:cNvPr id="0" name=""/>
        <dsp:cNvSpPr/>
      </dsp:nvSpPr>
      <dsp:spPr>
        <a:xfrm>
          <a:off x="32092" y="171875"/>
          <a:ext cx="3143249" cy="188595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Infrastructure as Code</a:t>
          </a:r>
        </a:p>
      </dsp:txBody>
      <dsp:txXfrm>
        <a:off x="32092" y="171875"/>
        <a:ext cx="3143249" cy="1885950"/>
      </dsp:txXfrm>
    </dsp:sp>
    <dsp:sp modelId="{6885F973-2574-4D3F-8425-F511633B63BA}">
      <dsp:nvSpPr>
        <dsp:cNvPr id="0" name=""/>
        <dsp:cNvSpPr/>
      </dsp:nvSpPr>
      <dsp:spPr>
        <a:xfrm>
          <a:off x="3457575" y="185737"/>
          <a:ext cx="3143249" cy="1885950"/>
        </a:xfrm>
        <a:prstGeom prst="rect">
          <a:avLst/>
        </a:prstGeom>
        <a:gradFill rotWithShape="0">
          <a:gsLst>
            <a:gs pos="0">
              <a:schemeClr val="accent4">
                <a:hueOff val="2598923"/>
                <a:satOff val="-11992"/>
                <a:lumOff val="441"/>
                <a:alphaOff val="0"/>
                <a:satMod val="103000"/>
                <a:lumMod val="102000"/>
                <a:tint val="94000"/>
              </a:schemeClr>
            </a:gs>
            <a:gs pos="50000">
              <a:schemeClr val="accent4">
                <a:hueOff val="2598923"/>
                <a:satOff val="-11992"/>
                <a:lumOff val="441"/>
                <a:alphaOff val="0"/>
                <a:satMod val="110000"/>
                <a:lumMod val="100000"/>
                <a:shade val="100000"/>
              </a:schemeClr>
            </a:gs>
            <a:gs pos="100000">
              <a:schemeClr val="accent4">
                <a:hueOff val="2598923"/>
                <a:satOff val="-11992"/>
                <a:lumOff val="4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Continuously Deployed Code</a:t>
          </a:r>
        </a:p>
      </dsp:txBody>
      <dsp:txXfrm>
        <a:off x="3457575" y="185737"/>
        <a:ext cx="3143249" cy="1885950"/>
      </dsp:txXfrm>
    </dsp:sp>
    <dsp:sp modelId="{5C677663-10BA-4910-B805-B5451843AC64}">
      <dsp:nvSpPr>
        <dsp:cNvPr id="0" name=""/>
        <dsp:cNvSpPr/>
      </dsp:nvSpPr>
      <dsp:spPr>
        <a:xfrm>
          <a:off x="6915149" y="185737"/>
          <a:ext cx="3143249" cy="1885950"/>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Automation of deployments</a:t>
          </a:r>
        </a:p>
      </dsp:txBody>
      <dsp:txXfrm>
        <a:off x="6915149" y="185737"/>
        <a:ext cx="3143249" cy="1885950"/>
      </dsp:txXfrm>
    </dsp:sp>
    <dsp:sp modelId="{0F21AECC-D23F-4822-84BD-C1E772B94FE5}">
      <dsp:nvSpPr>
        <dsp:cNvPr id="0" name=""/>
        <dsp:cNvSpPr/>
      </dsp:nvSpPr>
      <dsp:spPr>
        <a:xfrm>
          <a:off x="1728787" y="2386012"/>
          <a:ext cx="3143249" cy="1885950"/>
        </a:xfrm>
        <a:prstGeom prst="rect">
          <a:avLst/>
        </a:prstGeom>
        <a:gradFill rotWithShape="0">
          <a:gsLst>
            <a:gs pos="0">
              <a:schemeClr val="accent4">
                <a:hueOff val="7796769"/>
                <a:satOff val="-35976"/>
                <a:lumOff val="1324"/>
                <a:alphaOff val="0"/>
                <a:satMod val="103000"/>
                <a:lumMod val="102000"/>
                <a:tint val="94000"/>
              </a:schemeClr>
            </a:gs>
            <a:gs pos="50000">
              <a:schemeClr val="accent4">
                <a:hueOff val="7796769"/>
                <a:satOff val="-35976"/>
                <a:lumOff val="1324"/>
                <a:alphaOff val="0"/>
                <a:satMod val="110000"/>
                <a:lumMod val="100000"/>
                <a:shade val="100000"/>
              </a:schemeClr>
            </a:gs>
            <a:gs pos="100000">
              <a:schemeClr val="accent4">
                <a:hueOff val="7796769"/>
                <a:satOff val="-35976"/>
                <a:lumOff val="13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Security</a:t>
          </a:r>
        </a:p>
      </dsp:txBody>
      <dsp:txXfrm>
        <a:off x="1728787" y="2386012"/>
        <a:ext cx="3143249" cy="1885950"/>
      </dsp:txXfrm>
    </dsp:sp>
    <dsp:sp modelId="{2032E416-78F3-4E92-9C19-05AADCE6EE87}">
      <dsp:nvSpPr>
        <dsp:cNvPr id="0" name=""/>
        <dsp:cNvSpPr/>
      </dsp:nvSpPr>
      <dsp:spPr>
        <a:xfrm>
          <a:off x="5186362" y="2386012"/>
          <a:ext cx="3143249" cy="188595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Continuously Integrated </a:t>
          </a:r>
        </a:p>
      </dsp:txBody>
      <dsp:txXfrm>
        <a:off x="5186362" y="2386012"/>
        <a:ext cx="3143249" cy="188595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6D8D4-2285-4FF5-B533-A01ABBA0DCDE}" type="datetimeFigureOut">
              <a:rPr lang="en-US" smtClean="0"/>
              <a:t>2/17/2017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56978-F1F5-4710-9A50-B9F01CA63654}" type="slidenum">
              <a:rPr lang="en-US" smtClean="0"/>
              <a:t>‹#›</a:t>
            </a:fld>
            <a:endParaRPr lang="en-US"/>
          </a:p>
        </p:txBody>
      </p:sp>
    </p:spTree>
    <p:extLst>
      <p:ext uri="{BB962C8B-B14F-4D97-AF65-F5344CB8AC3E}">
        <p14:creationId xmlns:p14="http://schemas.microsoft.com/office/powerpoint/2010/main" val="3940098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CRISP</a:t>
            </a:r>
            <a:r>
              <a:rPr lang="en-US" baseline="0" dirty="0"/>
              <a:t> DM – Cross Industry Standard Process for Data Mining</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26</a:t>
            </a:fld>
            <a:endParaRPr lang="en-US"/>
          </a:p>
        </p:txBody>
      </p:sp>
    </p:spTree>
    <p:extLst>
      <p:ext uri="{BB962C8B-B14F-4D97-AF65-F5344CB8AC3E}">
        <p14:creationId xmlns:p14="http://schemas.microsoft.com/office/powerpoint/2010/main" val="190796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a:t>
            </a:r>
            <a:r>
              <a:rPr lang="en-US" baseline="0" dirty="0"/>
              <a:t> 500GB/Month </a:t>
            </a:r>
            <a:r>
              <a:rPr lang="en-US" baseline="0"/>
              <a:t>--- 6 TB / Year</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31</a:t>
            </a:fld>
            <a:endParaRPr lang="en-US"/>
          </a:p>
        </p:txBody>
      </p:sp>
    </p:spTree>
    <p:extLst>
      <p:ext uri="{BB962C8B-B14F-4D97-AF65-F5344CB8AC3E}">
        <p14:creationId xmlns:p14="http://schemas.microsoft.com/office/powerpoint/2010/main" val="409050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A6B8950-A179-4E7B-9489-F8E4D16619D4}" type="slidenum">
              <a:rPr lang="en-IN" smtClean="0">
                <a:solidFill>
                  <a:prstClr val="black"/>
                </a:solidFill>
                <a:latin typeface="Calibri"/>
              </a:rPr>
              <a:pPr/>
              <a:t>62</a:t>
            </a:fld>
            <a:endParaRPr lang="en-IN">
              <a:solidFill>
                <a:prstClr val="black"/>
              </a:solidFill>
              <a:latin typeface="Calibri"/>
            </a:endParaRPr>
          </a:p>
        </p:txBody>
      </p:sp>
    </p:spTree>
    <p:extLst>
      <p:ext uri="{BB962C8B-B14F-4D97-AF65-F5344CB8AC3E}">
        <p14:creationId xmlns:p14="http://schemas.microsoft.com/office/powerpoint/2010/main" val="128121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A6B8950-A179-4E7B-9489-F8E4D16619D4}" type="slidenum">
              <a:rPr lang="en-IN" smtClean="0">
                <a:solidFill>
                  <a:prstClr val="black"/>
                </a:solidFill>
                <a:latin typeface="Calibri"/>
              </a:rPr>
              <a:pPr/>
              <a:t>76</a:t>
            </a:fld>
            <a:endParaRPr lang="en-IN">
              <a:solidFill>
                <a:prstClr val="black"/>
              </a:solidFill>
              <a:latin typeface="Calibri"/>
            </a:endParaRPr>
          </a:p>
        </p:txBody>
      </p:sp>
    </p:spTree>
    <p:extLst>
      <p:ext uri="{BB962C8B-B14F-4D97-AF65-F5344CB8AC3E}">
        <p14:creationId xmlns:p14="http://schemas.microsoft.com/office/powerpoint/2010/main" val="270284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77</a:t>
            </a:fld>
            <a:endParaRPr lang="en-US"/>
          </a:p>
        </p:txBody>
      </p:sp>
    </p:spTree>
    <p:extLst>
      <p:ext uri="{BB962C8B-B14F-4D97-AF65-F5344CB8AC3E}">
        <p14:creationId xmlns:p14="http://schemas.microsoft.com/office/powerpoint/2010/main" val="116945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solidFill>
                  <a:srgbClr val="000000"/>
                </a:solidFill>
              </a:rPr>
              <a:pPr/>
              <a:t>78</a:t>
            </a:fld>
            <a:endParaRPr lang="en-US">
              <a:solidFill>
                <a:srgbClr val="000000"/>
              </a:solidFill>
            </a:endParaRPr>
          </a:p>
        </p:txBody>
      </p:sp>
    </p:spTree>
    <p:extLst>
      <p:ext uri="{BB962C8B-B14F-4D97-AF65-F5344CB8AC3E}">
        <p14:creationId xmlns:p14="http://schemas.microsoft.com/office/powerpoint/2010/main" val="326317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t>79</a:t>
            </a:fld>
            <a:endParaRPr lang="en-US"/>
          </a:p>
        </p:txBody>
      </p:sp>
    </p:spTree>
    <p:extLst>
      <p:ext uri="{BB962C8B-B14F-4D97-AF65-F5344CB8AC3E}">
        <p14:creationId xmlns:p14="http://schemas.microsoft.com/office/powerpoint/2010/main" val="272318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00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985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8437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51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428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3866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60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76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312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3869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628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260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2/17/2017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38235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ntelpedia.intel.com/File:Crisp_dm_phases.p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www.google.com/url?sa=i&amp;rct=j&amp;q=&amp;esrc=s&amp;frm=1&amp;source=images&amp;cd=&amp;cad=rja&amp;docid=8GqcFZThaGmR9M&amp;tbnid=CnhbGEzcck9u8M:&amp;ved=0CAUQjRw&amp;url=http://www.gnhl.ca/page9.html&amp;ei=BpJDUujPKYidjALbn4CwBw&amp;bvm=bv.53217764,d.cGE&amp;psig=AFQjCNFY78DRtO75Rm6PHmLY3qs_Do5_Qg&amp;ust=1380246354290063" TargetMode="External"/><Relationship Id="rId4" Type="http://schemas.openxmlformats.org/officeDocument/2006/relationships/image" Target="../media/image25.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ntelpedia.intel.com/File:Crisp_dm_phases.p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6.jpg"/><Relationship Id="rId4" Type="http://schemas.openxmlformats.org/officeDocument/2006/relationships/diagramLayout" Target="../diagrams/layout1.xml"/><Relationship Id="rId9"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Big Data Introduction</a:t>
            </a:r>
          </a:p>
        </p:txBody>
      </p:sp>
    </p:spTree>
    <p:extLst>
      <p:ext uri="{BB962C8B-B14F-4D97-AF65-F5344CB8AC3E}">
        <p14:creationId xmlns:p14="http://schemas.microsoft.com/office/powerpoint/2010/main" val="2204612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960" y="0"/>
            <a:ext cx="8562975" cy="6162675"/>
          </a:xfrm>
          <a:prstGeom prst="rect">
            <a:avLst/>
          </a:prstGeom>
        </p:spPr>
      </p:pic>
      <p:sp>
        <p:nvSpPr>
          <p:cNvPr id="5" name="Date Placeholder 4"/>
          <p:cNvSpPr>
            <a:spLocks noGrp="1"/>
          </p:cNvSpPr>
          <p:nvPr>
            <p:ph type="dt" sz="half" idx="10"/>
          </p:nvPr>
        </p:nvSpPr>
        <p:spPr/>
        <p:txBody>
          <a:bodyPr/>
          <a:lstStyle/>
          <a:p>
            <a:fld id="{F0534619-AF09-4714-B653-6C10247567AE}"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38123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3443" y="149814"/>
            <a:ext cx="9367838" cy="6049855"/>
          </a:xfrm>
          <a:prstGeom prst="rect">
            <a:avLst/>
          </a:prstGeom>
        </p:spPr>
      </p:pic>
      <p:sp>
        <p:nvSpPr>
          <p:cNvPr id="5" name="Date Placeholder 4"/>
          <p:cNvSpPr>
            <a:spLocks noGrp="1"/>
          </p:cNvSpPr>
          <p:nvPr>
            <p:ph type="dt" sz="half" idx="10"/>
          </p:nvPr>
        </p:nvSpPr>
        <p:spPr/>
        <p:txBody>
          <a:bodyPr/>
          <a:lstStyle/>
          <a:p>
            <a:fld id="{6D5390D5-75AB-416A-ABF4-644415F1A345}"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617209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7252" y="0"/>
            <a:ext cx="8791575" cy="6181725"/>
          </a:xfrm>
          <a:prstGeom prst="rect">
            <a:avLst/>
          </a:prstGeom>
        </p:spPr>
      </p:pic>
      <p:sp>
        <p:nvSpPr>
          <p:cNvPr id="5" name="Date Placeholder 4"/>
          <p:cNvSpPr>
            <a:spLocks noGrp="1"/>
          </p:cNvSpPr>
          <p:nvPr>
            <p:ph type="dt" sz="half" idx="10"/>
          </p:nvPr>
        </p:nvSpPr>
        <p:spPr/>
        <p:txBody>
          <a:bodyPr/>
          <a:lstStyle/>
          <a:p>
            <a:fld id="{5B5945B8-AF7B-47BE-8758-CA7DC1AFBE81}"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170109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95659" y="2937374"/>
            <a:ext cx="9591675" cy="1819275"/>
          </a:xfrm>
          <a:prstGeom prst="rect">
            <a:avLst/>
          </a:prstGeom>
        </p:spPr>
      </p:pic>
      <p:sp>
        <p:nvSpPr>
          <p:cNvPr id="4" name="Title 3"/>
          <p:cNvSpPr>
            <a:spLocks noGrp="1"/>
          </p:cNvSpPr>
          <p:nvPr>
            <p:ph type="title"/>
          </p:nvPr>
        </p:nvSpPr>
        <p:spPr/>
        <p:txBody>
          <a:bodyPr/>
          <a:lstStyle/>
          <a:p>
            <a:r>
              <a:rPr lang="en-US" dirty="0"/>
              <a:t>Different Distributions</a:t>
            </a:r>
          </a:p>
        </p:txBody>
      </p:sp>
      <p:sp>
        <p:nvSpPr>
          <p:cNvPr id="6" name="Date Placeholder 5"/>
          <p:cNvSpPr>
            <a:spLocks noGrp="1"/>
          </p:cNvSpPr>
          <p:nvPr>
            <p:ph type="dt" sz="half" idx="10"/>
          </p:nvPr>
        </p:nvSpPr>
        <p:spPr/>
        <p:txBody>
          <a:bodyPr/>
          <a:lstStyle/>
          <a:p>
            <a:fld id="{5CEA9074-9353-414A-96A3-A10B2AB2FE8A}"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61519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0023" y="0"/>
            <a:ext cx="8772525" cy="6296025"/>
          </a:xfrm>
          <a:prstGeom prst="rect">
            <a:avLst/>
          </a:prstGeom>
        </p:spPr>
      </p:pic>
      <p:sp>
        <p:nvSpPr>
          <p:cNvPr id="5" name="Date Placeholder 4"/>
          <p:cNvSpPr>
            <a:spLocks noGrp="1"/>
          </p:cNvSpPr>
          <p:nvPr>
            <p:ph type="dt" sz="half" idx="10"/>
          </p:nvPr>
        </p:nvSpPr>
        <p:spPr/>
        <p:txBody>
          <a:bodyPr/>
          <a:lstStyle/>
          <a:p>
            <a:fld id="{51C1E767-A613-4FD9-B5C3-77CC5B5953CD}"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791947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1455" y="203699"/>
            <a:ext cx="8492626" cy="6024991"/>
          </a:xfrm>
          <a:prstGeom prst="rect">
            <a:avLst/>
          </a:prstGeom>
        </p:spPr>
      </p:pic>
      <p:sp>
        <p:nvSpPr>
          <p:cNvPr id="5" name="Date Placeholder 4"/>
          <p:cNvSpPr>
            <a:spLocks noGrp="1"/>
          </p:cNvSpPr>
          <p:nvPr>
            <p:ph type="dt" sz="half" idx="10"/>
          </p:nvPr>
        </p:nvSpPr>
        <p:spPr/>
        <p:txBody>
          <a:bodyPr/>
          <a:lstStyle/>
          <a:p>
            <a:fld id="{67D991CA-40E1-4F38-BDD7-5BC78F4B6424}"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68367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4333" y="0"/>
            <a:ext cx="9115425" cy="6334125"/>
          </a:xfrm>
          <a:prstGeom prst="rect">
            <a:avLst/>
          </a:prstGeom>
        </p:spPr>
      </p:pic>
      <p:sp>
        <p:nvSpPr>
          <p:cNvPr id="5" name="Date Placeholder 4"/>
          <p:cNvSpPr>
            <a:spLocks noGrp="1"/>
          </p:cNvSpPr>
          <p:nvPr>
            <p:ph type="dt" sz="half" idx="10"/>
          </p:nvPr>
        </p:nvSpPr>
        <p:spPr/>
        <p:txBody>
          <a:bodyPr/>
          <a:lstStyle/>
          <a:p>
            <a:fld id="{2003CCB4-5BF2-446C-BFB0-9BF4A719B614}"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70496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Immutable Data</a:t>
            </a:r>
          </a:p>
        </p:txBody>
      </p:sp>
      <p:sp>
        <p:nvSpPr>
          <p:cNvPr id="3" name="Content Placeholder 2"/>
          <p:cNvSpPr>
            <a:spLocks noGrp="1"/>
          </p:cNvSpPr>
          <p:nvPr>
            <p:ph idx="1"/>
          </p:nvPr>
        </p:nvSpPr>
        <p:spPr/>
        <p:txBody>
          <a:bodyPr/>
          <a:lstStyle/>
          <a:p>
            <a:r>
              <a:rPr lang="en-US" dirty="0"/>
              <a:t>Data stored in HDFS is immutable</a:t>
            </a:r>
          </a:p>
          <a:p>
            <a:r>
              <a:rPr lang="en-US" dirty="0"/>
              <a:t>Typically has Load Once – Read Multiple type of an architecture</a:t>
            </a:r>
          </a:p>
        </p:txBody>
      </p:sp>
    </p:spTree>
    <p:extLst>
      <p:ext uri="{BB962C8B-B14F-4D97-AF65-F5344CB8AC3E}">
        <p14:creationId xmlns:p14="http://schemas.microsoft.com/office/powerpoint/2010/main" val="250704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p>
        </p:txBody>
      </p:sp>
      <p:sp>
        <p:nvSpPr>
          <p:cNvPr id="6" name="Date Placeholder 5"/>
          <p:cNvSpPr>
            <a:spLocks noGrp="1"/>
          </p:cNvSpPr>
          <p:nvPr>
            <p:ph type="dt" sz="half" idx="10"/>
          </p:nvPr>
        </p:nvSpPr>
        <p:spPr/>
        <p:txBody>
          <a:bodyPr/>
          <a:lstStyle/>
          <a:p>
            <a:fld id="{7D7C3902-1144-40D7-BA94-969324DDEC3D}"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3" name="Picture 2"/>
          <p:cNvPicPr>
            <a:picLocks noChangeAspect="1"/>
          </p:cNvPicPr>
          <p:nvPr/>
        </p:nvPicPr>
        <p:blipFill>
          <a:blip r:embed="rId2"/>
          <a:stretch>
            <a:fillRect/>
          </a:stretch>
        </p:blipFill>
        <p:spPr>
          <a:xfrm>
            <a:off x="4343400" y="1971675"/>
            <a:ext cx="4200525" cy="1085850"/>
          </a:xfrm>
          <a:prstGeom prst="rect">
            <a:avLst/>
          </a:prstGeom>
        </p:spPr>
      </p:pic>
    </p:spTree>
    <p:extLst>
      <p:ext uri="{BB962C8B-B14F-4D97-AF65-F5344CB8AC3E}">
        <p14:creationId xmlns:p14="http://schemas.microsoft.com/office/powerpoint/2010/main" val="188711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0102" y="359365"/>
            <a:ext cx="8905875" cy="5381625"/>
          </a:xfrm>
          <a:prstGeom prst="rect">
            <a:avLst/>
          </a:prstGeom>
        </p:spPr>
      </p:pic>
      <p:sp>
        <p:nvSpPr>
          <p:cNvPr id="5" name="Date Placeholder 4"/>
          <p:cNvSpPr>
            <a:spLocks noGrp="1"/>
          </p:cNvSpPr>
          <p:nvPr>
            <p:ph type="dt" sz="half" idx="10"/>
          </p:nvPr>
        </p:nvSpPr>
        <p:spPr/>
        <p:txBody>
          <a:bodyPr/>
          <a:lstStyle/>
          <a:p>
            <a:fld id="{2C46331C-CBEF-4358-8D6A-AD69B9C5497F}"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1659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sp>
        <p:nvSpPr>
          <p:cNvPr id="3" name="Content Placeholder 2"/>
          <p:cNvSpPr>
            <a:spLocks noGrp="1"/>
          </p:cNvSpPr>
          <p:nvPr>
            <p:ph idx="1"/>
          </p:nvPr>
        </p:nvSpPr>
        <p:spPr/>
        <p:txBody>
          <a:bodyPr/>
          <a:lstStyle/>
          <a:p>
            <a:r>
              <a:rPr lang="en-US" dirty="0"/>
              <a:t>A</a:t>
            </a:r>
          </a:p>
          <a:p>
            <a:pPr lvl="1"/>
            <a:r>
              <a:rPr lang="en-US" dirty="0"/>
              <a:t>Incident Predictability</a:t>
            </a:r>
          </a:p>
          <a:p>
            <a:pPr lvl="1"/>
            <a:r>
              <a:rPr lang="en-US" dirty="0"/>
              <a:t>Product Feature Predictions</a:t>
            </a:r>
          </a:p>
          <a:p>
            <a:pPr lvl="1"/>
            <a:r>
              <a:rPr lang="en-US" dirty="0"/>
              <a:t>Airline Maintenance</a:t>
            </a:r>
          </a:p>
          <a:p>
            <a:pPr lvl="1"/>
            <a:r>
              <a:rPr lang="en-US" dirty="0"/>
              <a:t>Retail Analytics</a:t>
            </a:r>
          </a:p>
          <a:p>
            <a:pPr lvl="1"/>
            <a:r>
              <a:rPr lang="en-US" dirty="0"/>
              <a:t>Genomics</a:t>
            </a:r>
          </a:p>
          <a:p>
            <a:r>
              <a:rPr lang="en-US" dirty="0"/>
              <a:t>B</a:t>
            </a:r>
          </a:p>
          <a:p>
            <a:pPr lvl="1"/>
            <a:r>
              <a:rPr lang="en-US" dirty="0"/>
              <a:t>AWS Data Lake – Data Pipeline</a:t>
            </a:r>
          </a:p>
          <a:p>
            <a:pPr lvl="2"/>
            <a:r>
              <a:rPr lang="en-US" dirty="0"/>
              <a:t>Forecasting FW Samples</a:t>
            </a:r>
          </a:p>
          <a:p>
            <a:pPr lvl="2"/>
            <a:r>
              <a:rPr lang="en-US" dirty="0"/>
              <a:t>Manufacturing IOT</a:t>
            </a:r>
          </a:p>
        </p:txBody>
      </p:sp>
    </p:spTree>
    <p:extLst>
      <p:ext uri="{BB962C8B-B14F-4D97-AF65-F5344CB8AC3E}">
        <p14:creationId xmlns:p14="http://schemas.microsoft.com/office/powerpoint/2010/main" val="27308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loudera.com/content/dam/cloudera/diagrams/CDH_diagram-2014-02-620x3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846" y="58859"/>
            <a:ext cx="9888582" cy="628403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35D4F2A8-312D-426C-8101-C739FFDC1EDA}"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91820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biguru.files.wordpress.com/2014/05/ya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85" y="1354672"/>
            <a:ext cx="11705810" cy="4014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97280" y="286604"/>
            <a:ext cx="10058400" cy="758426"/>
          </a:xfrm>
        </p:spPr>
        <p:txBody>
          <a:bodyPr/>
          <a:lstStyle/>
          <a:p>
            <a:r>
              <a:rPr lang="en-US" dirty="0"/>
              <a:t>Framework</a:t>
            </a:r>
          </a:p>
        </p:txBody>
      </p:sp>
      <p:sp>
        <p:nvSpPr>
          <p:cNvPr id="5" name="Date Placeholder 4"/>
          <p:cNvSpPr>
            <a:spLocks noGrp="1"/>
          </p:cNvSpPr>
          <p:nvPr>
            <p:ph type="dt" sz="half" idx="10"/>
          </p:nvPr>
        </p:nvSpPr>
        <p:spPr/>
        <p:txBody>
          <a:bodyPr/>
          <a:lstStyle/>
          <a:p>
            <a:fld id="{CD0E9629-BFF2-46A4-B1A5-36C014596B53}"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2172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5016" y="378958"/>
            <a:ext cx="8734425" cy="4924425"/>
          </a:xfrm>
          <a:prstGeom prst="rect">
            <a:avLst/>
          </a:prstGeom>
        </p:spPr>
      </p:pic>
      <p:sp>
        <p:nvSpPr>
          <p:cNvPr id="5" name="Date Placeholder 4"/>
          <p:cNvSpPr>
            <a:spLocks noGrp="1"/>
          </p:cNvSpPr>
          <p:nvPr>
            <p:ph type="dt" sz="half" idx="10"/>
          </p:nvPr>
        </p:nvSpPr>
        <p:spPr/>
        <p:txBody>
          <a:bodyPr/>
          <a:lstStyle/>
          <a:p>
            <a:fld id="{2623BD9E-0442-4BB4-A1B1-40DCFA1BFF39}"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899240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Typical Use Case Example</a:t>
            </a:r>
          </a:p>
        </p:txBody>
      </p:sp>
    </p:spTree>
    <p:extLst>
      <p:ext uri="{BB962C8B-B14F-4D97-AF65-F5344CB8AC3E}">
        <p14:creationId xmlns:p14="http://schemas.microsoft.com/office/powerpoint/2010/main" val="98174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05367" y="330063"/>
            <a:ext cx="10972800" cy="889000"/>
          </a:xfrm>
        </p:spPr>
        <p:txBody>
          <a:bodyPr>
            <a:normAutofit/>
          </a:bodyPr>
          <a:lstStyle/>
          <a:p>
            <a:r>
              <a:rPr lang="en-US" b="1" dirty="0">
                <a:latin typeface="Neo Sans Intel" panose="020B0504020202020204" pitchFamily="34" charset="0"/>
              </a:rPr>
              <a:t>PROJECT GOAL</a:t>
            </a:r>
          </a:p>
        </p:txBody>
      </p:sp>
      <p:sp>
        <p:nvSpPr>
          <p:cNvPr id="9" name="Content Placeholder 2"/>
          <p:cNvSpPr>
            <a:spLocks noGrp="1"/>
          </p:cNvSpPr>
          <p:nvPr>
            <p:ph idx="1"/>
          </p:nvPr>
        </p:nvSpPr>
        <p:spPr>
          <a:xfrm>
            <a:off x="607484" y="1036638"/>
            <a:ext cx="10970683" cy="1224425"/>
          </a:xfrm>
        </p:spPr>
        <p:txBody>
          <a:bodyPr/>
          <a:lstStyle/>
          <a:p>
            <a:r>
              <a:rPr lang="en-US" dirty="0"/>
              <a:t>Create a Predictive Model that will allow problem managers to predict support tickets before they get reported,</a:t>
            </a:r>
          </a:p>
          <a:p>
            <a:pPr lvl="2"/>
            <a:r>
              <a:rPr lang="en-US" dirty="0"/>
              <a:t>By correlating automatic client generated logs and support tickets</a:t>
            </a:r>
          </a:p>
          <a:p>
            <a:pPr marL="249760" lvl="2" indent="0">
              <a:buNone/>
            </a:pPr>
            <a:endParaRPr lang="en-US" dirty="0"/>
          </a:p>
        </p:txBody>
      </p:sp>
      <p:pic>
        <p:nvPicPr>
          <p:cNvPr id="6146" name="Picture 2" descr="http://ekkescorner.files.wordpress.com/2012/11/the-futur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019908" y="2327935"/>
            <a:ext cx="6179513" cy="31011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51163" y="5366595"/>
            <a:ext cx="10903527" cy="913199"/>
          </a:xfrm>
          <a:prstGeom prst="rect">
            <a:avLst/>
          </a:prstGeom>
        </p:spPr>
        <p:txBody>
          <a:bodyPr wrap="square">
            <a:spAutoFit/>
          </a:bodyPr>
          <a:lstStyle/>
          <a:p>
            <a:r>
              <a:rPr lang="en-US" sz="2667" b="1" dirty="0"/>
              <a:t>What if we knew about tickets at an error level of detail? Can we fix them even before they arrive at the Service Desk?</a:t>
            </a:r>
          </a:p>
        </p:txBody>
      </p:sp>
      <p:sp>
        <p:nvSpPr>
          <p:cNvPr id="11" name="Slide Number Placeholder 2"/>
          <p:cNvSpPr>
            <a:spLocks noGrp="1"/>
          </p:cNvSpPr>
          <p:nvPr>
            <p:ph type="sldNum" sz="quarter" idx="12"/>
          </p:nvPr>
        </p:nvSpPr>
        <p:spPr>
          <a:xfrm>
            <a:off x="9163136" y="6458132"/>
            <a:ext cx="2844800" cy="365125"/>
          </a:xfrm>
        </p:spPr>
        <p:txBody>
          <a:bodyPr/>
          <a:lstStyle/>
          <a:p>
            <a:fld id="{EE2556C5-CE8C-6547-B838-EA80C61A4AF7}" type="slidenum">
              <a:rPr lang="en-US" smtClean="0"/>
              <a:pPr/>
              <a:t>24</a:t>
            </a:fld>
            <a:endParaRPr lang="en-US"/>
          </a:p>
        </p:txBody>
      </p:sp>
    </p:spTree>
    <p:extLst>
      <p:ext uri="{BB962C8B-B14F-4D97-AF65-F5344CB8AC3E}">
        <p14:creationId xmlns:p14="http://schemas.microsoft.com/office/powerpoint/2010/main" val="150530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25</a:t>
            </a:fld>
            <a:endParaRPr lang="en-US"/>
          </a:p>
        </p:txBody>
      </p:sp>
      <p:sp>
        <p:nvSpPr>
          <p:cNvPr id="4" name="Content Placeholder 3"/>
          <p:cNvSpPr>
            <a:spLocks noGrp="1"/>
          </p:cNvSpPr>
          <p:nvPr>
            <p:ph idx="1"/>
          </p:nvPr>
        </p:nvSpPr>
        <p:spPr/>
        <p:txBody>
          <a:bodyPr>
            <a:normAutofit/>
          </a:bodyPr>
          <a:lstStyle/>
          <a:p>
            <a:r>
              <a:rPr lang="en-US" dirty="0"/>
              <a:t>Ho: Is it possible to predict Incidents from Event Logs?</a:t>
            </a:r>
          </a:p>
        </p:txBody>
      </p:sp>
      <p:sp>
        <p:nvSpPr>
          <p:cNvPr id="6" name="Title 1"/>
          <p:cNvSpPr>
            <a:spLocks noGrp="1"/>
          </p:cNvSpPr>
          <p:nvPr>
            <p:ph type="title"/>
          </p:nvPr>
        </p:nvSpPr>
        <p:spPr>
          <a:xfrm>
            <a:off x="605367" y="330063"/>
            <a:ext cx="10972800" cy="889000"/>
          </a:xfrm>
        </p:spPr>
        <p:txBody>
          <a:bodyPr>
            <a:normAutofit/>
          </a:bodyPr>
          <a:lstStyle/>
          <a:p>
            <a:r>
              <a:rPr lang="en-US" b="1" dirty="0">
                <a:latin typeface="Neo Sans Intel" panose="020B0504020202020204" pitchFamily="34" charset="0"/>
              </a:rPr>
              <a:t>HYPOTHESIS</a:t>
            </a:r>
          </a:p>
        </p:txBody>
      </p:sp>
    </p:spTree>
    <p:extLst>
      <p:ext uri="{BB962C8B-B14F-4D97-AF65-F5344CB8AC3E}">
        <p14:creationId xmlns:p14="http://schemas.microsoft.com/office/powerpoint/2010/main" val="146281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0" y="244449"/>
            <a:ext cx="10972800" cy="988747"/>
          </a:xfrm>
        </p:spPr>
        <p:txBody>
          <a:bodyPr>
            <a:normAutofit/>
          </a:bodyPr>
          <a:lstStyle/>
          <a:p>
            <a:r>
              <a:rPr lang="en-US" b="1" dirty="0">
                <a:latin typeface="Neo Sans Intel" panose="020B0504020202020204" pitchFamily="34" charset="0"/>
              </a:rPr>
              <a:t>CRISP DM</a:t>
            </a:r>
          </a:p>
        </p:txBody>
      </p:sp>
      <p:sp>
        <p:nvSpPr>
          <p:cNvPr id="6" name="Content Placeholder 2"/>
          <p:cNvSpPr>
            <a:spLocks noGrp="1"/>
          </p:cNvSpPr>
          <p:nvPr>
            <p:ph idx="1"/>
          </p:nvPr>
        </p:nvSpPr>
        <p:spPr>
          <a:xfrm>
            <a:off x="609601" y="1103172"/>
            <a:ext cx="6228521" cy="4396481"/>
          </a:xfrm>
        </p:spPr>
        <p:txBody>
          <a:bodyPr>
            <a:normAutofit/>
          </a:bodyPr>
          <a:lstStyle/>
          <a:p>
            <a:r>
              <a:rPr lang="en-US" dirty="0"/>
              <a:t>Cross Industry Standard Process for Data Mining</a:t>
            </a:r>
          </a:p>
          <a:p>
            <a:pPr marL="380990" indent="-380990">
              <a:buFont typeface="Wingdings" panose="05000000000000000000" pitchFamily="2" charset="2"/>
              <a:buChar char="§"/>
            </a:pPr>
            <a:r>
              <a:rPr lang="en-US" dirty="0"/>
              <a:t>Big chunks of time on:</a:t>
            </a:r>
          </a:p>
          <a:p>
            <a:pPr marL="681550" lvl="1" indent="-380990">
              <a:buFont typeface="Wingdings" panose="05000000000000000000" pitchFamily="2" charset="2"/>
              <a:buChar char="§"/>
            </a:pPr>
            <a:r>
              <a:rPr lang="en-US" dirty="0"/>
              <a:t>Business and Data Understanding project.</a:t>
            </a:r>
          </a:p>
          <a:p>
            <a:pPr marL="681550" lvl="1" indent="-380990">
              <a:buFont typeface="Wingdings" panose="05000000000000000000" pitchFamily="2" charset="2"/>
              <a:buChar char="§"/>
            </a:pPr>
            <a:r>
              <a:rPr lang="en-US" dirty="0"/>
              <a:t>Data Preparation.</a:t>
            </a:r>
          </a:p>
          <a:p>
            <a:pPr marL="380990" indent="-380990">
              <a:buFont typeface="Wingdings" panose="05000000000000000000" pitchFamily="2" charset="2"/>
              <a:buChar char="§"/>
            </a:pPr>
            <a:r>
              <a:rPr lang="en-US" dirty="0"/>
              <a:t>All models are wrong, some maybe helpful.</a:t>
            </a:r>
          </a:p>
          <a:p>
            <a:pPr marL="380990" indent="-380990">
              <a:buFont typeface="Wingdings" panose="05000000000000000000" pitchFamily="2" charset="2"/>
              <a:buChar char="§"/>
            </a:pPr>
            <a:endParaRPr lang="en-US" dirty="0"/>
          </a:p>
          <a:p>
            <a:pPr marL="380990" indent="-380990">
              <a:buFont typeface="Wingdings" panose="05000000000000000000" pitchFamily="2" charset="2"/>
              <a:buChar char="§"/>
            </a:pPr>
            <a:endParaRPr lang="en-US" dirty="0"/>
          </a:p>
          <a:p>
            <a:pPr marL="380990" indent="-380990">
              <a:buFont typeface="Wingdings" panose="05000000000000000000" pitchFamily="2" charset="2"/>
              <a:buChar char="§"/>
            </a:pPr>
            <a:endParaRPr lang="en-US" dirty="0"/>
          </a:p>
        </p:txBody>
      </p:sp>
      <p:pic>
        <p:nvPicPr>
          <p:cNvPr id="7" name="Picture 6" descr="http://www.function1.com/wp-content/uploads/2012/03/crisp-dm.gif"/>
          <p:cNvPicPr/>
          <p:nvPr/>
        </p:nvPicPr>
        <p:blipFill>
          <a:blip r:embed="rId3">
            <a:extLst>
              <a:ext uri="{28A0092B-C50C-407E-A947-70E740481C1C}">
                <a14:useLocalDpi xmlns:a14="http://schemas.microsoft.com/office/drawing/2010/main" val="0"/>
              </a:ext>
            </a:extLst>
          </a:blip>
          <a:srcRect/>
          <a:stretch>
            <a:fillRect/>
          </a:stretch>
        </p:blipFill>
        <p:spPr bwMode="auto">
          <a:xfrm>
            <a:off x="6998325" y="1814039"/>
            <a:ext cx="5016095" cy="4178596"/>
          </a:xfrm>
          <a:prstGeom prst="rect">
            <a:avLst/>
          </a:prstGeom>
          <a:noFill/>
          <a:extLst/>
        </p:spPr>
      </p:pic>
      <p:sp>
        <p:nvSpPr>
          <p:cNvPr id="8" name="Slide Number Placeholder 2"/>
          <p:cNvSpPr>
            <a:spLocks noGrp="1"/>
          </p:cNvSpPr>
          <p:nvPr>
            <p:ph type="sldNum" sz="quarter" idx="12"/>
          </p:nvPr>
        </p:nvSpPr>
        <p:spPr>
          <a:xfrm>
            <a:off x="9163136" y="6458132"/>
            <a:ext cx="2844800" cy="365125"/>
          </a:xfrm>
        </p:spPr>
        <p:txBody>
          <a:bodyPr/>
          <a:lstStyle/>
          <a:p>
            <a:fld id="{EE2556C5-CE8C-6547-B838-EA80C61A4AF7}" type="slidenum">
              <a:rPr lang="en-US" smtClean="0"/>
              <a:pPr/>
              <a:t>26</a:t>
            </a:fld>
            <a:endParaRPr lang="en-US"/>
          </a:p>
        </p:txBody>
      </p:sp>
    </p:spTree>
    <p:extLst>
      <p:ext uri="{BB962C8B-B14F-4D97-AF65-F5344CB8AC3E}">
        <p14:creationId xmlns:p14="http://schemas.microsoft.com/office/powerpoint/2010/main" val="401515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27</a:t>
            </a:fld>
            <a:endParaRPr lang="en-US"/>
          </a:p>
        </p:txBody>
      </p:sp>
      <p:sp>
        <p:nvSpPr>
          <p:cNvPr id="5" name="Title 1"/>
          <p:cNvSpPr>
            <a:spLocks noGrp="1"/>
          </p:cNvSpPr>
          <p:nvPr>
            <p:ph type="title"/>
          </p:nvPr>
        </p:nvSpPr>
        <p:spPr>
          <a:xfrm>
            <a:off x="609600" y="244449"/>
            <a:ext cx="10972800" cy="988747"/>
          </a:xfrm>
        </p:spPr>
        <p:txBody>
          <a:bodyPr/>
          <a:lstStyle/>
          <a:p>
            <a:r>
              <a:rPr lang="en-US" b="1" dirty="0">
                <a:latin typeface="Neo Sans Intel" panose="020B0504020202020204" pitchFamily="34" charset="0"/>
              </a:rPr>
              <a:t>CRISP DM</a:t>
            </a:r>
          </a:p>
        </p:txBody>
      </p:sp>
      <p:sp>
        <p:nvSpPr>
          <p:cNvPr id="6" name="Rectangle 1"/>
          <p:cNvSpPr>
            <a:spLocks noChangeArrowheads="1"/>
          </p:cNvSpPr>
          <p:nvPr/>
        </p:nvSpPr>
        <p:spPr bwMode="auto">
          <a:xfrm>
            <a:off x="-8466" y="-246220"/>
            <a:ext cx="246286" cy="492443"/>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2400"/>
          </a:p>
        </p:txBody>
      </p:sp>
      <p:pic>
        <p:nvPicPr>
          <p:cNvPr id="1027" name="Picture 3" descr="Crisp dm phase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05" y="1113182"/>
            <a:ext cx="10032632" cy="547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329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28</a:t>
            </a:fld>
            <a:endParaRPr lang="en-US"/>
          </a:p>
        </p:txBody>
      </p:sp>
      <p:sp>
        <p:nvSpPr>
          <p:cNvPr id="5" name="Title 1"/>
          <p:cNvSpPr>
            <a:spLocks noGrp="1"/>
          </p:cNvSpPr>
          <p:nvPr>
            <p:ph type="title"/>
          </p:nvPr>
        </p:nvSpPr>
        <p:spPr>
          <a:xfrm>
            <a:off x="605367" y="290307"/>
            <a:ext cx="10972800" cy="889000"/>
          </a:xfrm>
        </p:spPr>
        <p:txBody>
          <a:bodyPr>
            <a:normAutofit/>
          </a:bodyPr>
          <a:lstStyle/>
          <a:p>
            <a:r>
              <a:rPr lang="en-US" b="1" dirty="0">
                <a:latin typeface="Neo Sans Intel" panose="020B0504020202020204" pitchFamily="34" charset="0"/>
              </a:rPr>
              <a:t>STEPS @IP</a:t>
            </a:r>
          </a:p>
        </p:txBody>
      </p:sp>
      <p:sp>
        <p:nvSpPr>
          <p:cNvPr id="9" name="Content Placeholder 2"/>
          <p:cNvSpPr>
            <a:spLocks noGrp="1"/>
          </p:cNvSpPr>
          <p:nvPr>
            <p:ph idx="1"/>
          </p:nvPr>
        </p:nvSpPr>
        <p:spPr>
          <a:xfrm>
            <a:off x="609601" y="1103171"/>
            <a:ext cx="10919791" cy="5191612"/>
          </a:xfrm>
        </p:spPr>
        <p:txBody>
          <a:bodyPr>
            <a:normAutofit/>
          </a:bodyPr>
          <a:lstStyle/>
          <a:p>
            <a:r>
              <a:rPr lang="en-US" b="1" dirty="0"/>
              <a:t>Incidents:</a:t>
            </a:r>
          </a:p>
          <a:p>
            <a:pPr marL="681550" lvl="1" indent="-380990">
              <a:buFont typeface="Wingdings" panose="05000000000000000000" pitchFamily="2" charset="2"/>
              <a:buChar char="§"/>
            </a:pPr>
            <a:r>
              <a:rPr lang="en-US" dirty="0"/>
              <a:t>We define incidents as “issues” such as system and application errors, malware infections, and other problems that disrupt normal use. Client systems account for approximately 80 percent of total enterprise incidents, making them the primary contributor by volume to overall incidents and a high priority target for IT cost savings.</a:t>
            </a:r>
          </a:p>
          <a:p>
            <a:r>
              <a:rPr lang="en-US" b="1" dirty="0"/>
              <a:t>Events:</a:t>
            </a:r>
          </a:p>
          <a:p>
            <a:pPr marL="681550" lvl="1" indent="-380990">
              <a:buFont typeface="Wingdings" panose="05000000000000000000" pitchFamily="2" charset="2"/>
              <a:buChar char="§"/>
            </a:pPr>
            <a:r>
              <a:rPr lang="en-US" dirty="0"/>
              <a:t>Events are logs recorded by client event log system. These logs record events for everything from the failure to start a component to the failure to complete an action. Events are categorized as critical, error, information, and audit.</a:t>
            </a:r>
          </a:p>
          <a:p>
            <a:r>
              <a:rPr lang="en-US" sz="2000" i="1" dirty="0"/>
              <a:t>To use a medical analogy, incidents are like specific patient complaints and daily event logs are like comprehensive lab reports detailing everything potentially wrong in a blood sample. An accurate diagnosis generally requires both.</a:t>
            </a:r>
          </a:p>
          <a:p>
            <a:pPr marL="380990" indent="-380990">
              <a:buFont typeface="Wingdings" panose="05000000000000000000" pitchFamily="2" charset="2"/>
              <a:buChar char="§"/>
            </a:pPr>
            <a:endParaRPr lang="en-US" dirty="0"/>
          </a:p>
          <a:p>
            <a:pPr marL="380990" indent="-380990">
              <a:buFont typeface="Wingdings" panose="05000000000000000000" pitchFamily="2" charset="2"/>
              <a:buChar char="§"/>
            </a:pPr>
            <a:endParaRPr lang="en-US" dirty="0"/>
          </a:p>
        </p:txBody>
      </p:sp>
      <p:pic>
        <p:nvPicPr>
          <p:cNvPr id="10" name="Picture 9" descr="http://www.ewashtenaw.org/government/departments/public_health/ph_portal/sick_boy"/>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087877" y="5508429"/>
            <a:ext cx="906535" cy="7841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http://www.heathscomprepair.com/images/sick%20computer.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66338" y="5508429"/>
            <a:ext cx="755937" cy="720131"/>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762831" y="5873468"/>
            <a:ext cx="2153452" cy="711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67" dirty="0"/>
              <a:t>Machine crying for </a:t>
            </a:r>
            <a:br>
              <a:rPr lang="en-US" sz="1467" dirty="0"/>
            </a:br>
            <a:r>
              <a:rPr lang="en-US" sz="1467" dirty="0"/>
              <a:t>help (VOM)</a:t>
            </a:r>
          </a:p>
        </p:txBody>
      </p:sp>
      <p:sp>
        <p:nvSpPr>
          <p:cNvPr id="13" name="Rounded Rectangle 12"/>
          <p:cNvSpPr/>
          <p:nvPr/>
        </p:nvSpPr>
        <p:spPr>
          <a:xfrm>
            <a:off x="8322685" y="5861823"/>
            <a:ext cx="1986927" cy="711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67" dirty="0"/>
              <a:t>Humans crying for help (VOC)</a:t>
            </a:r>
          </a:p>
        </p:txBody>
      </p:sp>
      <p:sp>
        <p:nvSpPr>
          <p:cNvPr id="14" name="TextBox 13"/>
          <p:cNvSpPr txBox="1"/>
          <p:nvPr/>
        </p:nvSpPr>
        <p:spPr>
          <a:xfrm>
            <a:off x="7864241" y="6024850"/>
            <a:ext cx="363626" cy="338554"/>
          </a:xfrm>
          <a:prstGeom prst="rect">
            <a:avLst/>
          </a:prstGeom>
          <a:noFill/>
        </p:spPr>
        <p:txBody>
          <a:bodyPr wrap="none" rtlCol="0">
            <a:spAutoFit/>
          </a:bodyPr>
          <a:lstStyle/>
          <a:p>
            <a:r>
              <a:rPr lang="en-US" sz="1600" b="1" dirty="0"/>
              <a:t>vs</a:t>
            </a:r>
          </a:p>
        </p:txBody>
      </p:sp>
    </p:spTree>
    <p:extLst>
      <p:ext uri="{BB962C8B-B14F-4D97-AF65-F5344CB8AC3E}">
        <p14:creationId xmlns:p14="http://schemas.microsoft.com/office/powerpoint/2010/main" val="3074173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29</a:t>
            </a:fld>
            <a:endParaRPr lang="en-US"/>
          </a:p>
        </p:txBody>
      </p:sp>
      <p:sp>
        <p:nvSpPr>
          <p:cNvPr id="6" name="Content Placeholder 2"/>
          <p:cNvSpPr>
            <a:spLocks noGrp="1"/>
          </p:cNvSpPr>
          <p:nvPr>
            <p:ph idx="1"/>
          </p:nvPr>
        </p:nvSpPr>
        <p:spPr>
          <a:xfrm>
            <a:off x="609601" y="1103171"/>
            <a:ext cx="10919791" cy="5191612"/>
          </a:xfrm>
        </p:spPr>
        <p:txBody>
          <a:bodyPr>
            <a:normAutofit/>
          </a:bodyPr>
          <a:lstStyle/>
          <a:p>
            <a:pPr marL="380990" indent="-380990">
              <a:buFont typeface="Wingdings" panose="05000000000000000000" pitchFamily="2" charset="2"/>
              <a:buChar char="§"/>
            </a:pPr>
            <a:r>
              <a:rPr lang="en-US" sz="2133" dirty="0">
                <a:solidFill>
                  <a:schemeClr val="tx2"/>
                </a:solidFill>
                <a:cs typeface="Neo Sans Intel Medium"/>
              </a:rPr>
              <a:t>The Challenge to proactively analyzing event logs is that event log data can amount to approximately 2,000 logs per day per machine with an average of 40 critical events. This can total up to 19 million events per day.</a:t>
            </a:r>
          </a:p>
          <a:p>
            <a:pPr marL="380990" indent="-380990">
              <a:buFont typeface="Wingdings" panose="05000000000000000000" pitchFamily="2" charset="2"/>
              <a:buChar char="§"/>
            </a:pPr>
            <a:r>
              <a:rPr lang="en-US" sz="2133" dirty="0">
                <a:solidFill>
                  <a:schemeClr val="tx2"/>
                </a:solidFill>
                <a:cs typeface="Neo Sans Intel Medium"/>
              </a:rPr>
              <a:t>POC: From </a:t>
            </a:r>
            <a:r>
              <a:rPr lang="en-US" sz="2133" b="1" dirty="0">
                <a:solidFill>
                  <a:schemeClr val="tx2"/>
                </a:solidFill>
                <a:cs typeface="Neo Sans Intel Medium"/>
              </a:rPr>
              <a:t>REACTIVE </a:t>
            </a:r>
            <a:r>
              <a:rPr lang="en-US" sz="2133" dirty="0">
                <a:solidFill>
                  <a:schemeClr val="tx2"/>
                </a:solidFill>
                <a:cs typeface="Neo Sans Intel Medium"/>
              </a:rPr>
              <a:t>mode to </a:t>
            </a:r>
            <a:r>
              <a:rPr lang="en-US" sz="2133" b="1" dirty="0">
                <a:solidFill>
                  <a:srgbClr val="C00000"/>
                </a:solidFill>
                <a:cs typeface="Neo Sans Intel Medium"/>
              </a:rPr>
              <a:t>PROACTIVE </a:t>
            </a:r>
            <a:r>
              <a:rPr lang="en-US" sz="2133" dirty="0">
                <a:solidFill>
                  <a:schemeClr val="tx2"/>
                </a:solidFill>
                <a:cs typeface="Neo Sans Intel Medium"/>
              </a:rPr>
              <a:t>mode.</a:t>
            </a:r>
          </a:p>
          <a:p>
            <a:pPr marL="380990" indent="-380990">
              <a:buFont typeface="Wingdings" panose="05000000000000000000" pitchFamily="2" charset="2"/>
              <a:buChar char="§"/>
            </a:pPr>
            <a:r>
              <a:rPr lang="en-US" sz="2133" dirty="0">
                <a:solidFill>
                  <a:schemeClr val="tx2"/>
                </a:solidFill>
                <a:cs typeface="Neo Sans Intel Medium"/>
              </a:rPr>
              <a:t>We started the project on SQL and suddenly migrated to BIG DATA when V’s (Volume, Velocity and Variety) were critical.</a:t>
            </a:r>
          </a:p>
          <a:p>
            <a:pPr marL="380990" indent="-380990">
              <a:buFont typeface="Wingdings" panose="05000000000000000000" pitchFamily="2" charset="2"/>
              <a:buChar char="§"/>
            </a:pPr>
            <a:endParaRPr lang="en-US" sz="2133" dirty="0">
              <a:solidFill>
                <a:schemeClr val="tx2"/>
              </a:solidFill>
              <a:cs typeface="Neo Sans Intel Medium"/>
            </a:endParaRPr>
          </a:p>
          <a:p>
            <a:pPr marL="380990" indent="-380990">
              <a:buFont typeface="Wingdings" panose="05000000000000000000" pitchFamily="2" charset="2"/>
              <a:buChar char="§"/>
            </a:pPr>
            <a:endParaRPr lang="en-US" sz="2133" dirty="0">
              <a:solidFill>
                <a:schemeClr val="tx2"/>
              </a:solidFill>
              <a:cs typeface="Neo Sans Intel Medium"/>
            </a:endParaRPr>
          </a:p>
        </p:txBody>
      </p:sp>
      <p:sp>
        <p:nvSpPr>
          <p:cNvPr id="8" name="Title 1"/>
          <p:cNvSpPr>
            <a:spLocks noGrp="1"/>
          </p:cNvSpPr>
          <p:nvPr>
            <p:ph type="title"/>
          </p:nvPr>
        </p:nvSpPr>
        <p:spPr>
          <a:xfrm>
            <a:off x="605367" y="290307"/>
            <a:ext cx="10972800" cy="889000"/>
          </a:xfrm>
        </p:spPr>
        <p:txBody>
          <a:bodyPr>
            <a:normAutofit/>
          </a:bodyPr>
          <a:lstStyle/>
          <a:p>
            <a:r>
              <a:rPr lang="en-US" b="1" dirty="0">
                <a:latin typeface="Neo Sans Intel" panose="020B0504020202020204" pitchFamily="34" charset="0"/>
              </a:rPr>
              <a:t>STEPS @IP</a:t>
            </a:r>
          </a:p>
        </p:txBody>
      </p:sp>
    </p:spTree>
    <p:extLst>
      <p:ext uri="{BB962C8B-B14F-4D97-AF65-F5344CB8AC3E}">
        <p14:creationId xmlns:p14="http://schemas.microsoft.com/office/powerpoint/2010/main" val="365405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Topics</a:t>
            </a:r>
          </a:p>
        </p:txBody>
      </p:sp>
      <p:sp>
        <p:nvSpPr>
          <p:cNvPr id="3" name="Content Placeholder 2"/>
          <p:cNvSpPr>
            <a:spLocks noGrp="1"/>
          </p:cNvSpPr>
          <p:nvPr>
            <p:ph idx="1"/>
          </p:nvPr>
        </p:nvSpPr>
        <p:spPr>
          <a:xfrm>
            <a:off x="677334" y="1575973"/>
            <a:ext cx="8596668" cy="3880773"/>
          </a:xfrm>
        </p:spPr>
        <p:txBody>
          <a:bodyPr>
            <a:normAutofit lnSpcReduction="10000"/>
          </a:bodyPr>
          <a:lstStyle/>
          <a:p>
            <a:pPr>
              <a:buFont typeface="Wingdings" panose="05000000000000000000" pitchFamily="2" charset="2"/>
              <a:buChar char="q"/>
            </a:pPr>
            <a:r>
              <a:rPr lang="en-US" dirty="0"/>
              <a:t> Big Data Intro</a:t>
            </a:r>
          </a:p>
          <a:p>
            <a:pPr>
              <a:buFont typeface="Wingdings" panose="05000000000000000000" pitchFamily="2" charset="2"/>
              <a:buChar char="q"/>
            </a:pPr>
            <a:r>
              <a:rPr lang="en-US" dirty="0"/>
              <a:t> Map Reduce</a:t>
            </a:r>
          </a:p>
          <a:p>
            <a:pPr>
              <a:buFont typeface="Wingdings" panose="05000000000000000000" pitchFamily="2" charset="2"/>
              <a:buChar char="q"/>
            </a:pPr>
            <a:r>
              <a:rPr lang="en-US" dirty="0"/>
              <a:t> Hadoop</a:t>
            </a:r>
          </a:p>
          <a:p>
            <a:pPr>
              <a:buFont typeface="Wingdings" panose="05000000000000000000" pitchFamily="2" charset="2"/>
              <a:buChar char="q"/>
            </a:pPr>
            <a:r>
              <a:rPr lang="en-US" dirty="0"/>
              <a:t> NO SQL</a:t>
            </a:r>
          </a:p>
          <a:p>
            <a:pPr>
              <a:buFont typeface="Wingdings" panose="05000000000000000000" pitchFamily="2" charset="2"/>
              <a:buChar char="q"/>
            </a:pPr>
            <a:r>
              <a:rPr lang="en-US" dirty="0"/>
              <a:t> Hive</a:t>
            </a:r>
          </a:p>
          <a:p>
            <a:pPr>
              <a:buFont typeface="Wingdings" panose="05000000000000000000" pitchFamily="2" charset="2"/>
              <a:buChar char="q"/>
            </a:pPr>
            <a:r>
              <a:rPr lang="en-US" dirty="0"/>
              <a:t> HBASE</a:t>
            </a:r>
          </a:p>
          <a:p>
            <a:pPr>
              <a:buFont typeface="Wingdings" panose="05000000000000000000" pitchFamily="2" charset="2"/>
              <a:buChar char="q"/>
            </a:pPr>
            <a:r>
              <a:rPr lang="en-US" dirty="0"/>
              <a:t> FLUME</a:t>
            </a:r>
          </a:p>
          <a:p>
            <a:pPr>
              <a:buFont typeface="Wingdings" panose="05000000000000000000" pitchFamily="2" charset="2"/>
              <a:buChar char="q"/>
            </a:pPr>
            <a:r>
              <a:rPr lang="en-US" dirty="0"/>
              <a:t> SQOOP</a:t>
            </a:r>
          </a:p>
        </p:txBody>
      </p:sp>
      <p:sp>
        <p:nvSpPr>
          <p:cNvPr id="6" name="Date Placeholder 5"/>
          <p:cNvSpPr>
            <a:spLocks noGrp="1"/>
          </p:cNvSpPr>
          <p:nvPr>
            <p:ph type="dt" sz="half" idx="10"/>
          </p:nvPr>
        </p:nvSpPr>
        <p:spPr/>
        <p:txBody>
          <a:bodyPr/>
          <a:lstStyle/>
          <a:p>
            <a:fld id="{F05A9B4F-92A7-4B18-998D-0640518558BC}"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453101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30</a:t>
            </a:fld>
            <a:endParaRPr lang="en-US"/>
          </a:p>
        </p:txBody>
      </p:sp>
      <p:sp>
        <p:nvSpPr>
          <p:cNvPr id="5" name="Title 1"/>
          <p:cNvSpPr>
            <a:spLocks noGrp="1"/>
          </p:cNvSpPr>
          <p:nvPr>
            <p:ph type="title"/>
          </p:nvPr>
        </p:nvSpPr>
        <p:spPr>
          <a:xfrm>
            <a:off x="605367" y="303559"/>
            <a:ext cx="10972800" cy="889000"/>
          </a:xfrm>
        </p:spPr>
        <p:txBody>
          <a:bodyPr>
            <a:normAutofit/>
          </a:bodyPr>
          <a:lstStyle/>
          <a:p>
            <a:r>
              <a:rPr lang="en-US" b="1" dirty="0">
                <a:latin typeface="Neo Sans Intel" panose="020B0504020202020204" pitchFamily="34" charset="0"/>
              </a:rPr>
              <a:t>DATA PREPARATION FOR MODELING</a:t>
            </a:r>
          </a:p>
        </p:txBody>
      </p:sp>
      <p:sp>
        <p:nvSpPr>
          <p:cNvPr id="6" name="Content Placeholder 2"/>
          <p:cNvSpPr>
            <a:spLocks noGrp="1"/>
          </p:cNvSpPr>
          <p:nvPr>
            <p:ph idx="1"/>
          </p:nvPr>
        </p:nvSpPr>
        <p:spPr>
          <a:xfrm>
            <a:off x="609601" y="1103172"/>
            <a:ext cx="3339548" cy="407577"/>
          </a:xfrm>
        </p:spPr>
        <p:txBody>
          <a:bodyPr>
            <a:normAutofit/>
          </a:bodyPr>
          <a:lstStyle/>
          <a:p>
            <a:pPr marL="380990" indent="-380990">
              <a:buFont typeface="Wingdings" panose="05000000000000000000" pitchFamily="2" charset="2"/>
              <a:buChar char="§"/>
            </a:pPr>
            <a:r>
              <a:rPr lang="en-US" sz="2133" dirty="0">
                <a:solidFill>
                  <a:schemeClr val="tx2"/>
                </a:solidFill>
                <a:cs typeface="Neo Sans Intel Medium"/>
              </a:rPr>
              <a:t>Reducing COMPLEXITY</a:t>
            </a:r>
          </a:p>
          <a:p>
            <a:pPr marL="380990" indent="-380990">
              <a:buFont typeface="Wingdings" panose="05000000000000000000" pitchFamily="2" charset="2"/>
              <a:buChar char="§"/>
            </a:pPr>
            <a:endParaRPr lang="en-US" sz="2133" dirty="0">
              <a:solidFill>
                <a:schemeClr val="tx2"/>
              </a:solidFill>
              <a:cs typeface="Neo Sans Intel Medium"/>
            </a:endParaRPr>
          </a:p>
          <a:p>
            <a:pPr marL="380990" indent="-380990">
              <a:buFont typeface="Wingdings" panose="05000000000000000000" pitchFamily="2" charset="2"/>
              <a:buChar char="§"/>
            </a:pPr>
            <a:endParaRPr lang="en-US" sz="2133" dirty="0">
              <a:solidFill>
                <a:schemeClr val="tx2"/>
              </a:solidFill>
              <a:cs typeface="Neo Sans Intel Medium"/>
            </a:endParaRPr>
          </a:p>
        </p:txBody>
      </p:sp>
      <p:grpSp>
        <p:nvGrpSpPr>
          <p:cNvPr id="7" name="Group 6"/>
          <p:cNvGrpSpPr/>
          <p:nvPr/>
        </p:nvGrpSpPr>
        <p:grpSpPr>
          <a:xfrm>
            <a:off x="228600" y="1710628"/>
            <a:ext cx="4572000" cy="711200"/>
            <a:chOff x="152400" y="609600"/>
            <a:chExt cx="3429000" cy="533400"/>
          </a:xfrm>
        </p:grpSpPr>
        <p:sp>
          <p:nvSpPr>
            <p:cNvPr id="9" name="Rounded Rectangle 8"/>
            <p:cNvSpPr/>
            <p:nvPr/>
          </p:nvSpPr>
          <p:spPr>
            <a:xfrm>
              <a:off x="152400" y="609600"/>
              <a:ext cx="1524000" cy="533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33" dirty="0"/>
                <a:t>Events</a:t>
              </a:r>
            </a:p>
          </p:txBody>
        </p:sp>
        <p:sp>
          <p:nvSpPr>
            <p:cNvPr id="10" name="Rounded Rectangle 9"/>
            <p:cNvSpPr/>
            <p:nvPr/>
          </p:nvSpPr>
          <p:spPr>
            <a:xfrm>
              <a:off x="2057400" y="609600"/>
              <a:ext cx="15240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133" dirty="0"/>
                <a:t>Incidents</a:t>
              </a:r>
            </a:p>
          </p:txBody>
        </p:sp>
        <p:cxnSp>
          <p:nvCxnSpPr>
            <p:cNvPr id="11" name="Straight Connector 10"/>
            <p:cNvCxnSpPr>
              <a:stCxn id="9" idx="3"/>
              <a:endCxn id="10" idx="1"/>
            </p:cNvCxnSpPr>
            <p:nvPr/>
          </p:nvCxnSpPr>
          <p:spPr>
            <a:xfrm>
              <a:off x="1676400" y="876300"/>
              <a:ext cx="381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ounded Rectangle 11"/>
          <p:cNvSpPr/>
          <p:nvPr/>
        </p:nvSpPr>
        <p:spPr>
          <a:xfrm>
            <a:off x="265824" y="5266628"/>
            <a:ext cx="2032000" cy="711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33" dirty="0"/>
              <a:t>Symptom table</a:t>
            </a:r>
          </a:p>
        </p:txBody>
      </p:sp>
      <p:pic>
        <p:nvPicPr>
          <p:cNvPr id="13"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3305" y="2726628"/>
            <a:ext cx="2317751" cy="127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667000" y="2726628"/>
            <a:ext cx="2918505" cy="502573"/>
          </a:xfrm>
          <a:prstGeom prst="rect">
            <a:avLst/>
          </a:prstGeom>
          <a:noFill/>
          <a:ln>
            <a:solidFill>
              <a:schemeClr val="tx1"/>
            </a:solidFill>
          </a:ln>
        </p:spPr>
        <p:txBody>
          <a:bodyPr wrap="square" rtlCol="0">
            <a:spAutoFit/>
          </a:bodyPr>
          <a:lstStyle/>
          <a:p>
            <a:r>
              <a:rPr lang="en-US" sz="1333" dirty="0"/>
              <a:t>More than 80% of event data is grouped using only  10 event IDs .</a:t>
            </a:r>
          </a:p>
        </p:txBody>
      </p:sp>
      <p:sp>
        <p:nvSpPr>
          <p:cNvPr id="15" name="TextBox 14"/>
          <p:cNvSpPr txBox="1"/>
          <p:nvPr/>
        </p:nvSpPr>
        <p:spPr>
          <a:xfrm>
            <a:off x="243839" y="4220149"/>
            <a:ext cx="2285999" cy="646331"/>
          </a:xfrm>
          <a:prstGeom prst="rect">
            <a:avLst/>
          </a:prstGeom>
          <a:noFill/>
          <a:ln>
            <a:solidFill>
              <a:schemeClr val="tx1"/>
            </a:solidFill>
          </a:ln>
        </p:spPr>
        <p:txBody>
          <a:bodyPr wrap="square" rtlCol="0">
            <a:spAutoFit/>
          </a:bodyPr>
          <a:lstStyle/>
          <a:p>
            <a:r>
              <a:rPr lang="en-US" sz="1200" dirty="0"/>
              <a:t>Selection of critical fields by event ID to facilitate Problem Managers look into data</a:t>
            </a:r>
          </a:p>
        </p:txBody>
      </p:sp>
      <p:sp>
        <p:nvSpPr>
          <p:cNvPr id="16" name="Cloud Callout 15"/>
          <p:cNvSpPr/>
          <p:nvPr/>
        </p:nvSpPr>
        <p:spPr>
          <a:xfrm>
            <a:off x="3225485" y="3333252"/>
            <a:ext cx="2636835" cy="1449251"/>
          </a:xfrm>
          <a:prstGeom prst="cloudCallout">
            <a:avLst>
              <a:gd name="adj1" fmla="val -30016"/>
              <a:gd name="adj2" fmla="val 5718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33" dirty="0"/>
              <a:t>This is a way to look into events we didn’t have before… </a:t>
            </a:r>
          </a:p>
          <a:p>
            <a:pPr algn="ctr"/>
            <a:r>
              <a:rPr lang="en-US" sz="1333" b="1" dirty="0"/>
              <a:t>[Intel IT Problem Manager]</a:t>
            </a:r>
          </a:p>
        </p:txBody>
      </p:sp>
      <p:pic>
        <p:nvPicPr>
          <p:cNvPr id="17" name="Picture 7" descr="http://www.mumbaiitpro.org/new/wp-content/uploads/2011/08/User-group.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68600" y="41490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http://www.abchomeopatia.com/wp-content/uploads/2010/04/Encuentro-todos-los-sintomas.g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591056" y="5090447"/>
            <a:ext cx="1650393" cy="12521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28600" y="5977828"/>
            <a:ext cx="2133600" cy="420756"/>
          </a:xfrm>
          <a:prstGeom prst="rect">
            <a:avLst/>
          </a:prstGeom>
          <a:noFill/>
          <a:ln>
            <a:noFill/>
          </a:ln>
        </p:spPr>
        <p:txBody>
          <a:bodyPr wrap="square" rtlCol="0">
            <a:spAutoFit/>
          </a:bodyPr>
          <a:lstStyle/>
          <a:p>
            <a:pPr algn="ctr"/>
            <a:r>
              <a:rPr lang="en-US" sz="1067" dirty="0"/>
              <a:t>Symptoms are based on group of events.</a:t>
            </a:r>
          </a:p>
        </p:txBody>
      </p:sp>
      <p:grpSp>
        <p:nvGrpSpPr>
          <p:cNvPr id="20" name="Group 19"/>
          <p:cNvGrpSpPr/>
          <p:nvPr/>
        </p:nvGrpSpPr>
        <p:grpSpPr>
          <a:xfrm>
            <a:off x="6101865" y="2108364"/>
            <a:ext cx="1276835" cy="3056665"/>
            <a:chOff x="4443049" y="1117451"/>
            <a:chExt cx="957626" cy="2292499"/>
          </a:xfrm>
        </p:grpSpPr>
        <p:sp>
          <p:nvSpPr>
            <p:cNvPr id="21" name="Rectangle 20"/>
            <p:cNvSpPr/>
            <p:nvPr/>
          </p:nvSpPr>
          <p:spPr>
            <a:xfrm>
              <a:off x="4443049" y="1117451"/>
              <a:ext cx="957626" cy="311299"/>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eventIDs</a:t>
              </a:r>
            </a:p>
          </p:txBody>
        </p:sp>
        <p:sp>
          <p:nvSpPr>
            <p:cNvPr id="22" name="Rectangle 21"/>
            <p:cNvSpPr/>
            <p:nvPr/>
          </p:nvSpPr>
          <p:spPr>
            <a:xfrm>
              <a:off x="4443049" y="1612751"/>
              <a:ext cx="957626" cy="1797199"/>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1000</a:t>
              </a:r>
            </a:p>
            <a:p>
              <a:pPr algn="ctr"/>
              <a:r>
                <a:rPr lang="en-US" sz="1867" dirty="0">
                  <a:solidFill>
                    <a:schemeClr val="tx1"/>
                  </a:solidFill>
                </a:rPr>
                <a:t>30</a:t>
              </a:r>
            </a:p>
            <a:p>
              <a:pPr algn="ctr"/>
              <a:r>
                <a:rPr lang="en-US" sz="1867" dirty="0">
                  <a:solidFill>
                    <a:schemeClr val="tx1"/>
                  </a:solidFill>
                </a:rPr>
                <a:t>29</a:t>
              </a:r>
            </a:p>
            <a:p>
              <a:pPr algn="ctr"/>
              <a:r>
                <a:rPr lang="en-US" sz="1867" dirty="0">
                  <a:solidFill>
                    <a:schemeClr val="tx1"/>
                  </a:solidFill>
                </a:rPr>
                <a:t>300</a:t>
              </a:r>
            </a:p>
            <a:p>
              <a:pPr algn="ctr"/>
              <a:r>
                <a:rPr lang="en-US" sz="1867" dirty="0">
                  <a:solidFill>
                    <a:schemeClr val="tx1"/>
                  </a:solidFill>
                </a:rPr>
                <a:t>8002</a:t>
              </a:r>
            </a:p>
            <a:p>
              <a:pPr algn="ctr"/>
              <a:r>
                <a:rPr lang="en-US" sz="1867" dirty="0">
                  <a:solidFill>
                    <a:schemeClr val="tx1"/>
                  </a:solidFill>
                </a:rPr>
                <a:t>2005</a:t>
              </a:r>
            </a:p>
            <a:p>
              <a:pPr algn="ctr"/>
              <a:r>
                <a:rPr lang="en-US" sz="1867" dirty="0">
                  <a:solidFill>
                    <a:schemeClr val="tx1"/>
                  </a:solidFill>
                </a:rPr>
                <a:t>302</a:t>
              </a:r>
            </a:p>
            <a:p>
              <a:pPr algn="ctr"/>
              <a:r>
                <a:rPr lang="en-US" sz="1867" dirty="0">
                  <a:solidFill>
                    <a:schemeClr val="tx1"/>
                  </a:solidFill>
                </a:rPr>
                <a:t>11002</a:t>
              </a:r>
            </a:p>
          </p:txBody>
        </p:sp>
        <p:cxnSp>
          <p:nvCxnSpPr>
            <p:cNvPr id="23" name="Straight Connector 22"/>
            <p:cNvCxnSpPr>
              <a:stCxn id="21" idx="2"/>
              <a:endCxn id="22" idx="0"/>
            </p:cNvCxnSpPr>
            <p:nvPr/>
          </p:nvCxnSpPr>
          <p:spPr>
            <a:xfrm>
              <a:off x="4921862" y="1428750"/>
              <a:ext cx="0" cy="184001"/>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4" name="Content Placeholder 2"/>
          <p:cNvSpPr txBox="1">
            <a:spLocks/>
          </p:cNvSpPr>
          <p:nvPr/>
        </p:nvSpPr>
        <p:spPr>
          <a:xfrm>
            <a:off x="7746999" y="1502668"/>
            <a:ext cx="3831167" cy="3103561"/>
          </a:xfrm>
          <a:prstGeom prst="rect">
            <a:avLst/>
          </a:prstGeom>
          <a:ln w="25400">
            <a:solidFill>
              <a:schemeClr val="accent1"/>
            </a:solidFill>
          </a:ln>
        </p:spPr>
        <p:txBody>
          <a:bodyPr vert="horz" lIns="0" tIns="0" rIns="0" bIns="0" rtlCol="0">
            <a:normAutofit/>
          </a:bodyPr>
          <a:lstStyle>
            <a:lvl1pPr marL="0" indent="0" algn="l" defTabSz="457200" rtl="0" eaLnBrk="1" latinLnBrk="0" hangingPunct="1">
              <a:spcBef>
                <a:spcPts val="1200"/>
              </a:spcBef>
              <a:spcAft>
                <a:spcPts val="0"/>
              </a:spcAft>
              <a:buFont typeface="Arial"/>
              <a:buNone/>
              <a:defRPr sz="1800" b="0" kern="1200">
                <a:solidFill>
                  <a:srgbClr val="0071C5"/>
                </a:solidFill>
                <a:latin typeface="Neo Sans Intel"/>
                <a:ea typeface="+mn-ea"/>
                <a:cs typeface="Neo Sans Intel"/>
              </a:defRPr>
            </a:lvl1pPr>
            <a:lvl2pPr marL="225425" indent="-225425" algn="l" defTabSz="457200" rtl="0" eaLnBrk="1" latinLnBrk="0" hangingPunct="1">
              <a:spcBef>
                <a:spcPts val="800"/>
              </a:spcBef>
              <a:buFont typeface="Wingdings" charset="2"/>
              <a:buChar char="§"/>
              <a:defRPr sz="1600" kern="1200" baseline="0">
                <a:solidFill>
                  <a:schemeClr val="tx2"/>
                </a:solidFill>
                <a:latin typeface="Neo Sans Intel"/>
                <a:ea typeface="+mn-ea"/>
                <a:cs typeface="Neo Sans Intel Medium"/>
              </a:defRPr>
            </a:lvl2pPr>
            <a:lvl3pPr marL="571500" indent="-228600" algn="l" defTabSz="457200" rtl="0" eaLnBrk="1" latinLnBrk="0" hangingPunct="1">
              <a:spcBef>
                <a:spcPts val="400"/>
              </a:spcBef>
              <a:buFont typeface="Wingdings" charset="2"/>
              <a:buChar char="§"/>
              <a:defRPr sz="1600" kern="1200">
                <a:solidFill>
                  <a:schemeClr val="tx2"/>
                </a:solidFill>
                <a:latin typeface="Neo Sans Intel"/>
                <a:ea typeface="+mn-ea"/>
                <a:cs typeface="Neo Sans Intel"/>
              </a:defRPr>
            </a:lvl3pPr>
            <a:lvl4pPr marL="969963" indent="-228600" algn="l" defTabSz="457200" rtl="0" eaLnBrk="1" latinLnBrk="0" hangingPunct="1">
              <a:spcBef>
                <a:spcPts val="200"/>
              </a:spcBef>
              <a:buFont typeface="Arial"/>
              <a:buChar char="–"/>
              <a:defRPr sz="1600" kern="1200">
                <a:solidFill>
                  <a:schemeClr val="tx2"/>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2"/>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buFont typeface="Wingdings" pitchFamily="2" charset="2"/>
              <a:buChar char="§"/>
            </a:pPr>
            <a:r>
              <a:rPr lang="en-US" sz="2533" dirty="0"/>
              <a:t>Introducing the “Symptom” concept we were able to reduce problem complexity from more than 22 million events to less than 135K symptoms.</a:t>
            </a:r>
          </a:p>
          <a:p>
            <a:pPr lvl="1">
              <a:buFont typeface="Wingdings" pitchFamily="2" charset="2"/>
              <a:buChar char="§"/>
            </a:pPr>
            <a:endParaRPr lang="en-US" sz="2133" dirty="0"/>
          </a:p>
        </p:txBody>
      </p:sp>
      <p:pic>
        <p:nvPicPr>
          <p:cNvPr id="25" name="Picture 16" descr="http://www.gnhl.ca/images/pushed-pin-hi.png">
            <a:hlinkClick r:id="rId5"/>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458212" y="1171745"/>
            <a:ext cx="539069" cy="5175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nvPr>
        </p:nvGraphicFramePr>
        <p:xfrm>
          <a:off x="5585502" y="5776436"/>
          <a:ext cx="5605540" cy="494453"/>
        </p:xfrm>
        <a:graphic>
          <a:graphicData uri="http://schemas.openxmlformats.org/drawingml/2006/table">
            <a:tbl>
              <a:tblPr firstRow="1" bandRow="1">
                <a:tableStyleId>{5C22544A-7EE6-4342-B048-85BDC9FD1C3A}</a:tableStyleId>
              </a:tblPr>
              <a:tblGrid>
                <a:gridCol w="1121108">
                  <a:extLst>
                    <a:ext uri="{9D8B030D-6E8A-4147-A177-3AD203B41FA5}">
                      <a16:colId xmlns:a16="http://schemas.microsoft.com/office/drawing/2014/main" val="20000"/>
                    </a:ext>
                  </a:extLst>
                </a:gridCol>
                <a:gridCol w="1121108">
                  <a:extLst>
                    <a:ext uri="{9D8B030D-6E8A-4147-A177-3AD203B41FA5}">
                      <a16:colId xmlns:a16="http://schemas.microsoft.com/office/drawing/2014/main" val="20001"/>
                    </a:ext>
                  </a:extLst>
                </a:gridCol>
                <a:gridCol w="1121108">
                  <a:extLst>
                    <a:ext uri="{9D8B030D-6E8A-4147-A177-3AD203B41FA5}">
                      <a16:colId xmlns:a16="http://schemas.microsoft.com/office/drawing/2014/main" val="20002"/>
                    </a:ext>
                  </a:extLst>
                </a:gridCol>
                <a:gridCol w="1121108">
                  <a:extLst>
                    <a:ext uri="{9D8B030D-6E8A-4147-A177-3AD203B41FA5}">
                      <a16:colId xmlns:a16="http://schemas.microsoft.com/office/drawing/2014/main" val="20003"/>
                    </a:ext>
                  </a:extLst>
                </a:gridCol>
                <a:gridCol w="1121108">
                  <a:extLst>
                    <a:ext uri="{9D8B030D-6E8A-4147-A177-3AD203B41FA5}">
                      <a16:colId xmlns:a16="http://schemas.microsoft.com/office/drawing/2014/main" val="20004"/>
                    </a:ext>
                  </a:extLst>
                </a:gridCol>
              </a:tblGrid>
              <a:tr h="494453">
                <a:tc>
                  <a:txBody>
                    <a:bodyPr/>
                    <a:lstStyle/>
                    <a:p>
                      <a:r>
                        <a:rPr lang="en-US" sz="1600" dirty="0"/>
                        <a:t>Attr1</a:t>
                      </a:r>
                    </a:p>
                  </a:txBody>
                  <a:tcPr marL="121920" marR="121920" marT="60960" marB="60960"/>
                </a:tc>
                <a:tc>
                  <a:txBody>
                    <a:bodyPr/>
                    <a:lstStyle/>
                    <a:p>
                      <a:r>
                        <a:rPr lang="en-US" sz="1600" dirty="0"/>
                        <a:t>Attr2</a:t>
                      </a:r>
                    </a:p>
                  </a:txBody>
                  <a:tcPr marL="121920" marR="121920" marT="60960" marB="60960"/>
                </a:tc>
                <a:tc>
                  <a:txBody>
                    <a:bodyPr/>
                    <a:lstStyle/>
                    <a:p>
                      <a:r>
                        <a:rPr lang="en-US" sz="1600" dirty="0"/>
                        <a:t>…</a:t>
                      </a:r>
                    </a:p>
                  </a:txBody>
                  <a:tcPr marL="121920" marR="121920" marT="60960" marB="60960"/>
                </a:tc>
                <a:tc>
                  <a:txBody>
                    <a:bodyPr/>
                    <a:lstStyle/>
                    <a:p>
                      <a:endParaRPr lang="en-US" sz="1600" dirty="0"/>
                    </a:p>
                  </a:txBody>
                  <a:tcPr marL="121920" marR="121920" marT="60960" marB="60960"/>
                </a:tc>
                <a:tc>
                  <a:txBody>
                    <a:bodyPr/>
                    <a:lstStyle/>
                    <a:p>
                      <a:r>
                        <a:rPr lang="en-US" sz="1600" dirty="0"/>
                        <a:t>Att10</a:t>
                      </a:r>
                    </a:p>
                  </a:txBody>
                  <a:tcPr marL="121920" marR="121920" marT="60960" marB="6096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2847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932893" y="2925862"/>
            <a:ext cx="4440363" cy="523012"/>
          </a:xfrm>
          <a:prstGeom prst="round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121920" tIns="60960" rIns="121920" bIns="60960" numCol="1" rtlCol="0" anchor="ctr" anchorCtr="0" compatLnSpc="1">
            <a:prstTxWarp prst="textNoShape">
              <a:avLst/>
            </a:prstTxWarp>
          </a:bodyPr>
          <a:lstStyle/>
          <a:p>
            <a:pPr algn="ctr" eaLnBrk="0" hangingPunct="0"/>
            <a:r>
              <a:rPr lang="en-US" sz="2667" b="1" dirty="0">
                <a:latin typeface="Neo Sans Intel" pitchFamily="34" charset="0"/>
                <a:cs typeface="Arial" pitchFamily="34" charset="0"/>
              </a:rPr>
              <a:t>Load into HDFS</a:t>
            </a:r>
          </a:p>
        </p:txBody>
      </p:sp>
      <p:sp>
        <p:nvSpPr>
          <p:cNvPr id="7" name="Rounded Rectangle 6"/>
          <p:cNvSpPr/>
          <p:nvPr/>
        </p:nvSpPr>
        <p:spPr>
          <a:xfrm>
            <a:off x="932892" y="1181575"/>
            <a:ext cx="2032000" cy="711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33" dirty="0"/>
              <a:t>Events (WEF)</a:t>
            </a:r>
          </a:p>
        </p:txBody>
      </p:sp>
      <p:sp>
        <p:nvSpPr>
          <p:cNvPr id="8" name="Rounded Rectangle 7"/>
          <p:cNvSpPr/>
          <p:nvPr/>
        </p:nvSpPr>
        <p:spPr>
          <a:xfrm>
            <a:off x="3211956" y="1169103"/>
            <a:ext cx="2032000" cy="711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133" dirty="0"/>
              <a:t>Incidents (ITSMR)</a:t>
            </a:r>
          </a:p>
        </p:txBody>
      </p:sp>
      <p:sp>
        <p:nvSpPr>
          <p:cNvPr id="9" name="Rounded Rectangle 8"/>
          <p:cNvSpPr/>
          <p:nvPr/>
        </p:nvSpPr>
        <p:spPr>
          <a:xfrm>
            <a:off x="1887231" y="2121146"/>
            <a:ext cx="2386445" cy="4975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67" dirty="0"/>
              <a:t>CI (Configuration Item)</a:t>
            </a:r>
          </a:p>
        </p:txBody>
      </p:sp>
      <p:cxnSp>
        <p:nvCxnSpPr>
          <p:cNvPr id="10" name="Straight Connector 9"/>
          <p:cNvCxnSpPr>
            <a:stCxn id="9" idx="2"/>
          </p:cNvCxnSpPr>
          <p:nvPr/>
        </p:nvCxnSpPr>
        <p:spPr>
          <a:xfrm>
            <a:off x="3080453" y="2618739"/>
            <a:ext cx="0" cy="307123"/>
          </a:xfrm>
          <a:prstGeom prst="line">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2"/>
            <a:endCxn id="9" idx="0"/>
          </p:cNvCxnSpPr>
          <p:nvPr/>
        </p:nvCxnSpPr>
        <p:spPr>
          <a:xfrm>
            <a:off x="1948893" y="1892775"/>
            <a:ext cx="1131561" cy="228371"/>
          </a:xfrm>
          <a:prstGeom prst="line">
            <a:avLst/>
          </a:prstGeom>
          <a:ln w="12700">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8" idx="2"/>
            <a:endCxn id="9" idx="0"/>
          </p:cNvCxnSpPr>
          <p:nvPr/>
        </p:nvCxnSpPr>
        <p:spPr>
          <a:xfrm flipH="1">
            <a:off x="3080454" y="1880303"/>
            <a:ext cx="1147503" cy="240843"/>
          </a:xfrm>
          <a:prstGeom prst="line">
            <a:avLst/>
          </a:prstGeom>
          <a:ln w="12700">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bwMode="auto">
          <a:xfrm>
            <a:off x="932893" y="3753674"/>
            <a:ext cx="4440363" cy="523012"/>
          </a:xfrm>
          <a:prstGeom prst="round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121920" tIns="60960" rIns="121920" bIns="60960" numCol="1" rtlCol="0" anchor="ctr" anchorCtr="0" compatLnSpc="1">
            <a:prstTxWarp prst="textNoShape">
              <a:avLst/>
            </a:prstTxWarp>
          </a:bodyPr>
          <a:lstStyle/>
          <a:p>
            <a:pPr algn="ctr" eaLnBrk="0" hangingPunct="0"/>
            <a:r>
              <a:rPr lang="en-US" sz="2667" b="1" dirty="0">
                <a:latin typeface="Neo Sans Intel" pitchFamily="34" charset="0"/>
                <a:cs typeface="Arial" pitchFamily="34" charset="0"/>
              </a:rPr>
              <a:t>Text Analytics</a:t>
            </a:r>
          </a:p>
        </p:txBody>
      </p:sp>
      <p:cxnSp>
        <p:nvCxnSpPr>
          <p:cNvPr id="14" name="Straight Connector 13"/>
          <p:cNvCxnSpPr/>
          <p:nvPr/>
        </p:nvCxnSpPr>
        <p:spPr>
          <a:xfrm>
            <a:off x="3105853" y="3444239"/>
            <a:ext cx="0" cy="307123"/>
          </a:xfrm>
          <a:prstGeom prst="line">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118553" y="4282439"/>
            <a:ext cx="0" cy="307123"/>
          </a:xfrm>
          <a:prstGeom prst="line">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rot="16200000">
            <a:off x="339111" y="5191713"/>
            <a:ext cx="1619365" cy="415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Tokenization</a:t>
            </a:r>
          </a:p>
        </p:txBody>
      </p:sp>
      <p:sp>
        <p:nvSpPr>
          <p:cNvPr id="17" name="Rectangle 16"/>
          <p:cNvSpPr/>
          <p:nvPr/>
        </p:nvSpPr>
        <p:spPr>
          <a:xfrm rot="16200000">
            <a:off x="1329711" y="5191713"/>
            <a:ext cx="1619365" cy="415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Roots</a:t>
            </a:r>
          </a:p>
        </p:txBody>
      </p:sp>
      <p:sp>
        <p:nvSpPr>
          <p:cNvPr id="18" name="Rectangle 17"/>
          <p:cNvSpPr/>
          <p:nvPr/>
        </p:nvSpPr>
        <p:spPr>
          <a:xfrm rot="16200000">
            <a:off x="2303278" y="5191713"/>
            <a:ext cx="1619365" cy="415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Stop-words</a:t>
            </a:r>
          </a:p>
        </p:txBody>
      </p:sp>
      <p:sp>
        <p:nvSpPr>
          <p:cNvPr id="19" name="Rectangle 18"/>
          <p:cNvSpPr/>
          <p:nvPr/>
        </p:nvSpPr>
        <p:spPr>
          <a:xfrm rot="16200000">
            <a:off x="3243078" y="5191713"/>
            <a:ext cx="1619365" cy="415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Stemming</a:t>
            </a:r>
          </a:p>
        </p:txBody>
      </p:sp>
      <p:sp>
        <p:nvSpPr>
          <p:cNvPr id="20" name="Rectangle 19"/>
          <p:cNvSpPr/>
          <p:nvPr/>
        </p:nvSpPr>
        <p:spPr>
          <a:xfrm rot="16200000">
            <a:off x="4304700" y="5191713"/>
            <a:ext cx="1619365" cy="4150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Synonyms</a:t>
            </a:r>
          </a:p>
        </p:txBody>
      </p:sp>
      <p:cxnSp>
        <p:nvCxnSpPr>
          <p:cNvPr id="21" name="Straight Connector 20"/>
          <p:cNvCxnSpPr>
            <a:stCxn id="16" idx="2"/>
            <a:endCxn id="17" idx="0"/>
          </p:cNvCxnSpPr>
          <p:nvPr/>
        </p:nvCxnSpPr>
        <p:spPr>
          <a:xfrm>
            <a:off x="1356327" y="5399245"/>
            <a:ext cx="575535"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7" idx="2"/>
            <a:endCxn id="18" idx="0"/>
          </p:cNvCxnSpPr>
          <p:nvPr/>
        </p:nvCxnSpPr>
        <p:spPr>
          <a:xfrm>
            <a:off x="2346927" y="5399245"/>
            <a:ext cx="558501"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8" idx="2"/>
            <a:endCxn id="19" idx="0"/>
          </p:cNvCxnSpPr>
          <p:nvPr/>
        </p:nvCxnSpPr>
        <p:spPr>
          <a:xfrm>
            <a:off x="3320494" y="5399245"/>
            <a:ext cx="524735"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9" idx="2"/>
            <a:endCxn id="20" idx="0"/>
          </p:cNvCxnSpPr>
          <p:nvPr/>
        </p:nvCxnSpPr>
        <p:spPr>
          <a:xfrm>
            <a:off x="4260294" y="5399245"/>
            <a:ext cx="646557"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bwMode="auto">
          <a:xfrm>
            <a:off x="6546293" y="1169103"/>
            <a:ext cx="4440363" cy="523012"/>
          </a:xfrm>
          <a:prstGeom prst="round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121920" tIns="60960" rIns="121920" bIns="60960" numCol="1" rtlCol="0" anchor="ctr" anchorCtr="0" compatLnSpc="1">
            <a:prstTxWarp prst="textNoShape">
              <a:avLst/>
            </a:prstTxWarp>
          </a:bodyPr>
          <a:lstStyle/>
          <a:p>
            <a:pPr algn="ctr" eaLnBrk="0" hangingPunct="0"/>
            <a:r>
              <a:rPr lang="en-US" sz="2667" b="1" dirty="0">
                <a:latin typeface="Neo Sans Intel" pitchFamily="34" charset="0"/>
                <a:cs typeface="Arial" pitchFamily="34" charset="0"/>
              </a:rPr>
              <a:t>Similarity Metric</a:t>
            </a:r>
          </a:p>
        </p:txBody>
      </p:sp>
      <p:sp>
        <p:nvSpPr>
          <p:cNvPr id="26" name="Cloud Callout 25"/>
          <p:cNvSpPr/>
          <p:nvPr/>
        </p:nvSpPr>
        <p:spPr>
          <a:xfrm>
            <a:off x="6638073" y="3650224"/>
            <a:ext cx="4548912" cy="1186643"/>
          </a:xfrm>
          <a:prstGeom prst="cloudCallout">
            <a:avLst>
              <a:gd name="adj1" fmla="val 7411"/>
              <a:gd name="adj2" fmla="val -2044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How similar are related incidents and events?</a:t>
            </a:r>
            <a:endParaRPr lang="en-US" sz="1600" b="1" dirty="0"/>
          </a:p>
        </p:txBody>
      </p:sp>
      <p:sp>
        <p:nvSpPr>
          <p:cNvPr id="27" name="Rectangle 26"/>
          <p:cNvSpPr/>
          <p:nvPr/>
        </p:nvSpPr>
        <p:spPr>
          <a:xfrm rot="16200000">
            <a:off x="7057412" y="2498150"/>
            <a:ext cx="1619365" cy="415065"/>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JAVA</a:t>
            </a:r>
          </a:p>
        </p:txBody>
      </p:sp>
      <p:sp>
        <p:nvSpPr>
          <p:cNvPr id="28" name="Rectangle 27"/>
          <p:cNvSpPr/>
          <p:nvPr/>
        </p:nvSpPr>
        <p:spPr>
          <a:xfrm rot="16200000">
            <a:off x="8048012" y="2498150"/>
            <a:ext cx="1619365" cy="415065"/>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OPEN NLP</a:t>
            </a:r>
          </a:p>
        </p:txBody>
      </p:sp>
      <p:sp>
        <p:nvSpPr>
          <p:cNvPr id="29" name="Rectangle 28"/>
          <p:cNvSpPr/>
          <p:nvPr/>
        </p:nvSpPr>
        <p:spPr>
          <a:xfrm rot="16200000">
            <a:off x="9021579" y="2498150"/>
            <a:ext cx="1619365" cy="415065"/>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67" dirty="0">
                <a:solidFill>
                  <a:schemeClr val="tx1"/>
                </a:solidFill>
              </a:rPr>
              <a:t>HIVE</a:t>
            </a:r>
          </a:p>
        </p:txBody>
      </p:sp>
      <p:cxnSp>
        <p:nvCxnSpPr>
          <p:cNvPr id="30" name="Straight Connector 29"/>
          <p:cNvCxnSpPr>
            <a:stCxn id="27" idx="2"/>
            <a:endCxn id="28" idx="0"/>
          </p:cNvCxnSpPr>
          <p:nvPr/>
        </p:nvCxnSpPr>
        <p:spPr>
          <a:xfrm>
            <a:off x="8074629" y="2705683"/>
            <a:ext cx="575535"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8" idx="2"/>
            <a:endCxn id="29" idx="0"/>
          </p:cNvCxnSpPr>
          <p:nvPr/>
        </p:nvCxnSpPr>
        <p:spPr>
          <a:xfrm>
            <a:off x="9065228" y="2705683"/>
            <a:ext cx="558501"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6635194" y="5197999"/>
            <a:ext cx="4640692" cy="711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33" dirty="0"/>
              <a:t>Model Forecast based on Symptoms</a:t>
            </a:r>
          </a:p>
        </p:txBody>
      </p:sp>
      <p:cxnSp>
        <p:nvCxnSpPr>
          <p:cNvPr id="33" name="Straight Arrow Connector 32"/>
          <p:cNvCxnSpPr>
            <a:stCxn id="26" idx="1"/>
          </p:cNvCxnSpPr>
          <p:nvPr/>
        </p:nvCxnSpPr>
        <p:spPr>
          <a:xfrm>
            <a:off x="8912529" y="4835603"/>
            <a:ext cx="0" cy="362396"/>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 Box 20"/>
          <p:cNvSpPr txBox="1">
            <a:spLocks noChangeArrowheads="1"/>
          </p:cNvSpPr>
          <p:nvPr/>
        </p:nvSpPr>
        <p:spPr bwMode="auto">
          <a:xfrm>
            <a:off x="8152098" y="6079426"/>
            <a:ext cx="4024315" cy="279029"/>
          </a:xfrm>
          <a:prstGeom prst="rect">
            <a:avLst/>
          </a:prstGeom>
          <a:noFill/>
          <a:ln w="9525" algn="ctr">
            <a:noFill/>
            <a:miter lim="800000"/>
            <a:headEnd/>
            <a:tailEnd/>
          </a:ln>
          <a:effectLst/>
        </p:spPr>
        <p:txBody>
          <a:bodyPr wrap="none" lIns="121829" tIns="60917" rIns="121829" bIns="60917" anchorCtr="1">
            <a:spAutoFit/>
          </a:bodyPr>
          <a:lstStyle/>
          <a:p>
            <a:pPr algn="r">
              <a:lnSpc>
                <a:spcPct val="95000"/>
              </a:lnSpc>
              <a:spcBef>
                <a:spcPct val="30000"/>
              </a:spcBef>
              <a:buClr>
                <a:schemeClr val="tx1"/>
              </a:buClr>
              <a:buFont typeface="Wingdings" pitchFamily="2" charset="2"/>
              <a:buNone/>
            </a:pPr>
            <a:r>
              <a:rPr lang="en-US" sz="1067" i="1" dirty="0"/>
              <a:t>*Other names and brands may be claimed as the property of others </a:t>
            </a:r>
          </a:p>
        </p:txBody>
      </p:sp>
      <p:sp>
        <p:nvSpPr>
          <p:cNvPr id="35" name="Slide Number Placeholder 2"/>
          <p:cNvSpPr>
            <a:spLocks noGrp="1"/>
          </p:cNvSpPr>
          <p:nvPr>
            <p:ph type="sldNum" sz="quarter" idx="12"/>
          </p:nvPr>
        </p:nvSpPr>
        <p:spPr>
          <a:xfrm>
            <a:off x="9163136" y="6458132"/>
            <a:ext cx="2844800" cy="365125"/>
          </a:xfrm>
        </p:spPr>
        <p:txBody>
          <a:bodyPr/>
          <a:lstStyle/>
          <a:p>
            <a:fld id="{EE2556C5-CE8C-6547-B838-EA80C61A4AF7}" type="slidenum">
              <a:rPr lang="en-US" smtClean="0"/>
              <a:pPr/>
              <a:t>31</a:t>
            </a:fld>
            <a:endParaRPr lang="en-US"/>
          </a:p>
        </p:txBody>
      </p:sp>
      <p:sp>
        <p:nvSpPr>
          <p:cNvPr id="37" name="Title 1"/>
          <p:cNvSpPr>
            <a:spLocks noGrp="1"/>
          </p:cNvSpPr>
          <p:nvPr>
            <p:ph type="title"/>
          </p:nvPr>
        </p:nvSpPr>
        <p:spPr>
          <a:xfrm>
            <a:off x="605367" y="303559"/>
            <a:ext cx="10972800" cy="889000"/>
          </a:xfrm>
        </p:spPr>
        <p:txBody>
          <a:bodyPr>
            <a:normAutofit/>
          </a:bodyPr>
          <a:lstStyle/>
          <a:p>
            <a:r>
              <a:rPr lang="en-US" b="1" dirty="0">
                <a:latin typeface="Neo Sans Intel" panose="020B0504020202020204" pitchFamily="34" charset="0"/>
              </a:rPr>
              <a:t>DATA PREPARATION FOR MODELING</a:t>
            </a:r>
          </a:p>
        </p:txBody>
      </p:sp>
    </p:spTree>
    <p:extLst>
      <p:ext uri="{BB962C8B-B14F-4D97-AF65-F5344CB8AC3E}">
        <p14:creationId xmlns:p14="http://schemas.microsoft.com/office/powerpoint/2010/main" val="689031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32</a:t>
            </a:fld>
            <a:endParaRPr lang="en-US"/>
          </a:p>
        </p:txBody>
      </p:sp>
      <p:pic>
        <p:nvPicPr>
          <p:cNvPr id="8" name="Picture 7"/>
          <p:cNvPicPr/>
          <p:nvPr/>
        </p:nvPicPr>
        <p:blipFill>
          <a:blip r:embed="rId2"/>
          <a:stretch>
            <a:fillRect/>
          </a:stretch>
        </p:blipFill>
        <p:spPr>
          <a:xfrm>
            <a:off x="442371" y="1390756"/>
            <a:ext cx="5663263" cy="4853665"/>
          </a:xfrm>
          <a:prstGeom prst="rect">
            <a:avLst/>
          </a:prstGeom>
        </p:spPr>
      </p:pic>
      <p:sp>
        <p:nvSpPr>
          <p:cNvPr id="7" name="Content Placeholder 2"/>
          <p:cNvSpPr>
            <a:spLocks noGrp="1"/>
          </p:cNvSpPr>
          <p:nvPr>
            <p:ph idx="1"/>
          </p:nvPr>
        </p:nvSpPr>
        <p:spPr>
          <a:xfrm>
            <a:off x="7209182" y="1222436"/>
            <a:ext cx="4174436" cy="407577"/>
          </a:xfrm>
          <a:ln w="19050">
            <a:solidFill>
              <a:schemeClr val="accent1"/>
            </a:solidFill>
          </a:ln>
        </p:spPr>
        <p:txBody>
          <a:bodyPr>
            <a:normAutofit/>
          </a:bodyPr>
          <a:lstStyle/>
          <a:p>
            <a:pPr algn="ctr"/>
            <a:r>
              <a:rPr lang="en-US" sz="2133" b="1" dirty="0">
                <a:solidFill>
                  <a:schemeClr val="tx2"/>
                </a:solidFill>
                <a:cs typeface="Neo Sans Intel Medium"/>
              </a:rPr>
              <a:t>Jacquard Similarity</a:t>
            </a:r>
          </a:p>
          <a:p>
            <a:pPr marL="380990" indent="-380990">
              <a:buFont typeface="Wingdings" panose="05000000000000000000" pitchFamily="2" charset="2"/>
              <a:buChar char="§"/>
            </a:pPr>
            <a:endParaRPr lang="en-US" sz="2133" b="1" dirty="0">
              <a:solidFill>
                <a:schemeClr val="tx2"/>
              </a:solidFill>
              <a:cs typeface="Neo Sans Intel Medium"/>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714" y="1914175"/>
            <a:ext cx="3157537" cy="2176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7169428" y="4349955"/>
            <a:ext cx="4704521" cy="1693037"/>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1800" b="0" kern="1200">
                <a:solidFill>
                  <a:srgbClr val="0071C5"/>
                </a:solidFill>
                <a:latin typeface="Neo Sans Intel"/>
                <a:ea typeface="+mn-ea"/>
                <a:cs typeface="Neo Sans Intel"/>
              </a:defRPr>
            </a:lvl1pPr>
            <a:lvl2pPr marL="225425" indent="-225425" algn="l" defTabSz="457200" rtl="0" eaLnBrk="1" latinLnBrk="0" hangingPunct="1">
              <a:spcBef>
                <a:spcPts val="800"/>
              </a:spcBef>
              <a:buFont typeface="Wingdings" charset="2"/>
              <a:buChar char="§"/>
              <a:defRPr sz="1600" kern="1200" baseline="0">
                <a:solidFill>
                  <a:schemeClr val="tx2"/>
                </a:solidFill>
                <a:latin typeface="Neo Sans Intel"/>
                <a:ea typeface="+mn-ea"/>
                <a:cs typeface="Neo Sans Intel Medium"/>
              </a:defRPr>
            </a:lvl2pPr>
            <a:lvl3pPr marL="571500" indent="-228600" algn="l" defTabSz="457200" rtl="0" eaLnBrk="1" latinLnBrk="0" hangingPunct="1">
              <a:spcBef>
                <a:spcPts val="400"/>
              </a:spcBef>
              <a:buFont typeface="Wingdings" charset="2"/>
              <a:buChar char="§"/>
              <a:defRPr sz="1600" kern="1200">
                <a:solidFill>
                  <a:schemeClr val="tx2"/>
                </a:solidFill>
                <a:latin typeface="Neo Sans Intel"/>
                <a:ea typeface="+mn-ea"/>
                <a:cs typeface="Neo Sans Intel"/>
              </a:defRPr>
            </a:lvl3pPr>
            <a:lvl4pPr marL="969963" indent="-228600" algn="l" defTabSz="457200" rtl="0" eaLnBrk="1" latinLnBrk="0" hangingPunct="1">
              <a:spcBef>
                <a:spcPts val="200"/>
              </a:spcBef>
              <a:buFont typeface="Arial"/>
              <a:buChar char="–"/>
              <a:defRPr sz="1600" kern="1200">
                <a:solidFill>
                  <a:schemeClr val="tx2"/>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2"/>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solidFill>
                  <a:srgbClr val="C00000"/>
                </a:solidFill>
              </a:rPr>
              <a:t>The Jacquard similarity </a:t>
            </a:r>
            <a:r>
              <a:rPr lang="en-US" sz="1600" dirty="0"/>
              <a:t>coefficient measures the similarity between two sample sets (A and B) by dividing the size of the intersection (in this case, the number of times an event log and an incident report use a common word) by the total of words in both sets.</a:t>
            </a:r>
            <a:endParaRPr lang="en-US" sz="1600" i="1" dirty="0">
              <a:solidFill>
                <a:schemeClr val="tx2"/>
              </a:solidFill>
              <a:cs typeface="Neo Sans Intel Medium"/>
            </a:endParaRPr>
          </a:p>
        </p:txBody>
      </p:sp>
      <p:sp>
        <p:nvSpPr>
          <p:cNvPr id="11" name="Title 1"/>
          <p:cNvSpPr>
            <a:spLocks noGrp="1"/>
          </p:cNvSpPr>
          <p:nvPr>
            <p:ph type="title"/>
          </p:nvPr>
        </p:nvSpPr>
        <p:spPr>
          <a:xfrm>
            <a:off x="605367" y="303559"/>
            <a:ext cx="10972800" cy="889000"/>
          </a:xfrm>
        </p:spPr>
        <p:txBody>
          <a:bodyPr>
            <a:normAutofit/>
          </a:bodyPr>
          <a:lstStyle/>
          <a:p>
            <a:r>
              <a:rPr lang="en-US" b="1" dirty="0">
                <a:latin typeface="Neo Sans Intel" panose="020B0504020202020204" pitchFamily="34" charset="0"/>
              </a:rPr>
              <a:t>DATA PREPARATION FOR MODELING</a:t>
            </a:r>
          </a:p>
        </p:txBody>
      </p:sp>
    </p:spTree>
    <p:extLst>
      <p:ext uri="{BB962C8B-B14F-4D97-AF65-F5344CB8AC3E}">
        <p14:creationId xmlns:p14="http://schemas.microsoft.com/office/powerpoint/2010/main" val="1443891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33</a:t>
            </a:fld>
            <a:endParaRPr lang="en-US"/>
          </a:p>
        </p:txBody>
      </p:sp>
      <p:sp>
        <p:nvSpPr>
          <p:cNvPr id="5" name="Title 1"/>
          <p:cNvSpPr>
            <a:spLocks noGrp="1"/>
          </p:cNvSpPr>
          <p:nvPr>
            <p:ph type="title"/>
          </p:nvPr>
        </p:nvSpPr>
        <p:spPr>
          <a:xfrm>
            <a:off x="609600" y="244449"/>
            <a:ext cx="10972800" cy="988747"/>
          </a:xfrm>
        </p:spPr>
        <p:txBody>
          <a:bodyPr>
            <a:normAutofit/>
          </a:bodyPr>
          <a:lstStyle/>
          <a:p>
            <a:r>
              <a:rPr lang="en-US" b="1" dirty="0">
                <a:latin typeface="Neo Sans Intel" panose="020B0504020202020204" pitchFamily="34" charset="0"/>
              </a:rPr>
              <a:t>DATA SOURCES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261" y="1226931"/>
            <a:ext cx="5308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461" y="3681896"/>
            <a:ext cx="40894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a:spLocks noGrp="1"/>
          </p:cNvSpPr>
          <p:nvPr>
            <p:ph idx="1"/>
          </p:nvPr>
        </p:nvSpPr>
        <p:spPr>
          <a:xfrm>
            <a:off x="662608" y="1116423"/>
            <a:ext cx="4943061" cy="1971333"/>
          </a:xfrm>
          <a:ln w="19050">
            <a:solidFill>
              <a:schemeClr val="accent1"/>
            </a:solidFill>
          </a:ln>
        </p:spPr>
        <p:txBody>
          <a:bodyPr>
            <a:normAutofit/>
          </a:bodyPr>
          <a:lstStyle/>
          <a:p>
            <a:pPr algn="ctr"/>
            <a:r>
              <a:rPr lang="en-US" sz="2133" b="1" dirty="0">
                <a:solidFill>
                  <a:schemeClr val="tx2"/>
                </a:solidFill>
                <a:cs typeface="Neo Sans Intel Medium"/>
              </a:rPr>
              <a:t>VOICE OF THE CUSTOMER</a:t>
            </a:r>
            <a:endParaRPr lang="en-US" sz="2133" dirty="0">
              <a:solidFill>
                <a:schemeClr val="tx2"/>
              </a:solidFill>
              <a:cs typeface="Neo Sans Intel Medium"/>
            </a:endParaRPr>
          </a:p>
          <a:p>
            <a:pPr algn="ctr"/>
            <a:r>
              <a:rPr lang="en-US" sz="2133" dirty="0">
                <a:solidFill>
                  <a:schemeClr val="tx2"/>
                </a:solidFill>
                <a:cs typeface="Neo Sans Intel Medium"/>
              </a:rPr>
              <a:t>Consists of clients issues reported by Intel employees primarily through IT Help desk</a:t>
            </a:r>
          </a:p>
          <a:p>
            <a:pPr algn="ctr"/>
            <a:r>
              <a:rPr lang="en-US" sz="2133" i="1" dirty="0">
                <a:solidFill>
                  <a:schemeClr val="tx2"/>
                </a:solidFill>
                <a:cs typeface="Neo Sans Intel Medium"/>
              </a:rPr>
              <a:t>XX Volume</a:t>
            </a:r>
          </a:p>
          <a:p>
            <a:pPr marL="380990" indent="-380990">
              <a:buFont typeface="Wingdings" panose="05000000000000000000" pitchFamily="2" charset="2"/>
              <a:buChar char="§"/>
            </a:pPr>
            <a:endParaRPr lang="en-US" sz="2133" b="1" dirty="0">
              <a:solidFill>
                <a:schemeClr val="tx2"/>
              </a:solidFill>
              <a:cs typeface="Neo Sans Intel Medium"/>
            </a:endParaRPr>
          </a:p>
        </p:txBody>
      </p:sp>
      <p:sp>
        <p:nvSpPr>
          <p:cNvPr id="9" name="Content Placeholder 2"/>
          <p:cNvSpPr txBox="1">
            <a:spLocks/>
          </p:cNvSpPr>
          <p:nvPr/>
        </p:nvSpPr>
        <p:spPr>
          <a:xfrm>
            <a:off x="680280" y="3559211"/>
            <a:ext cx="4943061" cy="1971333"/>
          </a:xfrm>
          <a:prstGeom prst="rect">
            <a:avLst/>
          </a:prstGeom>
          <a:ln w="19050">
            <a:solidFill>
              <a:schemeClr val="accent1"/>
            </a:solidFill>
          </a:ln>
        </p:spPr>
        <p:txBody>
          <a:bodyPr vert="horz" lIns="0" tIns="0" rIns="0" bIns="0" rtlCol="0">
            <a:normAutofit/>
          </a:bodyPr>
          <a:lstStyle>
            <a:lvl1pPr marL="0" indent="0" algn="l" defTabSz="457200" rtl="0" eaLnBrk="1" latinLnBrk="0" hangingPunct="1">
              <a:spcBef>
                <a:spcPts val="1200"/>
              </a:spcBef>
              <a:spcAft>
                <a:spcPts val="0"/>
              </a:spcAft>
              <a:buFont typeface="Arial"/>
              <a:buNone/>
              <a:defRPr sz="1800" b="0" kern="1200">
                <a:solidFill>
                  <a:srgbClr val="0071C5"/>
                </a:solidFill>
                <a:latin typeface="Neo Sans Intel"/>
                <a:ea typeface="+mn-ea"/>
                <a:cs typeface="Neo Sans Intel"/>
              </a:defRPr>
            </a:lvl1pPr>
            <a:lvl2pPr marL="225425" indent="-225425" algn="l" defTabSz="457200" rtl="0" eaLnBrk="1" latinLnBrk="0" hangingPunct="1">
              <a:spcBef>
                <a:spcPts val="800"/>
              </a:spcBef>
              <a:buFont typeface="Wingdings" charset="2"/>
              <a:buChar char="§"/>
              <a:defRPr sz="1600" kern="1200" baseline="0">
                <a:solidFill>
                  <a:schemeClr val="tx2"/>
                </a:solidFill>
                <a:latin typeface="Neo Sans Intel"/>
                <a:ea typeface="+mn-ea"/>
                <a:cs typeface="Neo Sans Intel Medium"/>
              </a:defRPr>
            </a:lvl2pPr>
            <a:lvl3pPr marL="571500" indent="-228600" algn="l" defTabSz="457200" rtl="0" eaLnBrk="1" latinLnBrk="0" hangingPunct="1">
              <a:spcBef>
                <a:spcPts val="400"/>
              </a:spcBef>
              <a:buFont typeface="Wingdings" charset="2"/>
              <a:buChar char="§"/>
              <a:defRPr sz="1600" kern="1200">
                <a:solidFill>
                  <a:schemeClr val="tx2"/>
                </a:solidFill>
                <a:latin typeface="Neo Sans Intel"/>
                <a:ea typeface="+mn-ea"/>
                <a:cs typeface="Neo Sans Intel"/>
              </a:defRPr>
            </a:lvl3pPr>
            <a:lvl4pPr marL="969963" indent="-228600" algn="l" defTabSz="457200" rtl="0" eaLnBrk="1" latinLnBrk="0" hangingPunct="1">
              <a:spcBef>
                <a:spcPts val="200"/>
              </a:spcBef>
              <a:buFont typeface="Arial"/>
              <a:buChar char="–"/>
              <a:defRPr sz="1600" kern="1200">
                <a:solidFill>
                  <a:schemeClr val="tx2"/>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2"/>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133" b="1" dirty="0">
                <a:solidFill>
                  <a:schemeClr val="tx2"/>
                </a:solidFill>
                <a:cs typeface="Neo Sans Intel Medium"/>
              </a:rPr>
              <a:t>VOICE OF THE MACHINES</a:t>
            </a:r>
          </a:p>
          <a:p>
            <a:pPr algn="ctr"/>
            <a:r>
              <a:rPr lang="en-US" sz="2133" dirty="0">
                <a:solidFill>
                  <a:schemeClr val="tx2"/>
                </a:solidFill>
                <a:cs typeface="Neo Sans Intel Medium"/>
              </a:rPr>
              <a:t>Includes all event logs generated by client-machines daily</a:t>
            </a:r>
          </a:p>
          <a:p>
            <a:pPr algn="ctr"/>
            <a:r>
              <a:rPr lang="en-US" sz="2133" i="1" dirty="0">
                <a:solidFill>
                  <a:schemeClr val="tx2"/>
                </a:solidFill>
                <a:cs typeface="Neo Sans Intel Medium"/>
              </a:rPr>
              <a:t>YY volume</a:t>
            </a:r>
          </a:p>
          <a:p>
            <a:pPr marL="380990" indent="-380990">
              <a:buFont typeface="Wingdings" panose="05000000000000000000" pitchFamily="2" charset="2"/>
              <a:buChar char="§"/>
            </a:pPr>
            <a:endParaRPr lang="en-US" sz="2133" b="1" dirty="0">
              <a:solidFill>
                <a:schemeClr val="tx2"/>
              </a:solidFill>
              <a:cs typeface="Neo Sans Intel Medium"/>
            </a:endParaRPr>
          </a:p>
        </p:txBody>
      </p:sp>
    </p:spTree>
    <p:extLst>
      <p:ext uri="{BB962C8B-B14F-4D97-AF65-F5344CB8AC3E}">
        <p14:creationId xmlns:p14="http://schemas.microsoft.com/office/powerpoint/2010/main" val="1347969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0" y="244449"/>
            <a:ext cx="10972800" cy="988747"/>
          </a:xfrm>
        </p:spPr>
        <p:txBody>
          <a:bodyPr>
            <a:normAutofit/>
          </a:bodyPr>
          <a:lstStyle/>
          <a:p>
            <a:r>
              <a:rPr lang="en-US" b="1" dirty="0">
                <a:latin typeface="Neo Sans Intel" panose="020B0504020202020204" pitchFamily="34" charset="0"/>
              </a:rPr>
              <a:t>RDBMS versus BIG DATA</a:t>
            </a:r>
          </a:p>
        </p:txBody>
      </p:sp>
      <p:sp>
        <p:nvSpPr>
          <p:cNvPr id="6" name="Slide Number Placeholder 2"/>
          <p:cNvSpPr>
            <a:spLocks noGrp="1"/>
          </p:cNvSpPr>
          <p:nvPr>
            <p:ph type="sldNum" sz="quarter" idx="12"/>
          </p:nvPr>
        </p:nvSpPr>
        <p:spPr>
          <a:xfrm>
            <a:off x="9163136" y="6458132"/>
            <a:ext cx="2844800" cy="365125"/>
          </a:xfrm>
        </p:spPr>
        <p:txBody>
          <a:bodyPr/>
          <a:lstStyle/>
          <a:p>
            <a:fld id="{EE2556C5-CE8C-6547-B838-EA80C61A4AF7}" type="slidenum">
              <a:rPr lang="en-US" smtClean="0"/>
              <a:pPr/>
              <a:t>34</a:t>
            </a:fld>
            <a:endParaRPr lang="en-US"/>
          </a:p>
        </p:txBody>
      </p:sp>
      <p:sp>
        <p:nvSpPr>
          <p:cNvPr id="7" name="TextBox 6"/>
          <p:cNvSpPr txBox="1"/>
          <p:nvPr/>
        </p:nvSpPr>
        <p:spPr>
          <a:xfrm>
            <a:off x="808382" y="3366044"/>
            <a:ext cx="10018644" cy="3046988"/>
          </a:xfrm>
          <a:prstGeom prst="rect">
            <a:avLst/>
          </a:prstGeom>
          <a:noFill/>
          <a:ln w="25400">
            <a:solidFill>
              <a:schemeClr val="accent1"/>
            </a:solidFill>
          </a:ln>
        </p:spPr>
        <p:txBody>
          <a:bodyPr wrap="square" rtlCol="0">
            <a:spAutoFit/>
          </a:bodyPr>
          <a:lstStyle/>
          <a:p>
            <a:r>
              <a:rPr lang="en-US" sz="2400" b="1" dirty="0">
                <a:solidFill>
                  <a:srgbClr val="C00000"/>
                </a:solidFill>
                <a:latin typeface="Neo Sans Intel"/>
                <a:cs typeface="Neo Sans Intel Medium"/>
              </a:rPr>
              <a:t>Volume:</a:t>
            </a:r>
            <a:r>
              <a:rPr lang="en-US" sz="2400" dirty="0">
                <a:solidFill>
                  <a:schemeClr val="tx2"/>
                </a:solidFill>
                <a:latin typeface="Neo Sans Intel"/>
                <a:cs typeface="Neo Sans Intel Medium"/>
              </a:rPr>
              <a:t> we are talking about millions of incidents and hundred-of-millions of events. Combination of these incidents – events growth exponential and volume becomes a problem.</a:t>
            </a:r>
          </a:p>
          <a:p>
            <a:endParaRPr lang="en-US" sz="2400" dirty="0">
              <a:solidFill>
                <a:schemeClr val="tx2"/>
              </a:solidFill>
              <a:latin typeface="Neo Sans Intel"/>
              <a:cs typeface="Neo Sans Intel Medium"/>
            </a:endParaRPr>
          </a:p>
          <a:p>
            <a:r>
              <a:rPr lang="en-US" sz="2400" b="1" dirty="0">
                <a:solidFill>
                  <a:srgbClr val="C00000"/>
                </a:solidFill>
                <a:latin typeface="Neo Sans Intel"/>
                <a:cs typeface="Neo Sans Intel Medium"/>
              </a:rPr>
              <a:t>Velocity:</a:t>
            </a:r>
            <a:r>
              <a:rPr lang="en-US" sz="2400" dirty="0">
                <a:solidFill>
                  <a:schemeClr val="tx2"/>
                </a:solidFill>
                <a:latin typeface="Neo Sans Intel"/>
                <a:cs typeface="Neo Sans Intel Medium"/>
              </a:rPr>
              <a:t> </a:t>
            </a:r>
            <a:r>
              <a:rPr lang="en-US" sz="2400" dirty="0">
                <a:solidFill>
                  <a:schemeClr val="tx2"/>
                </a:solidFill>
                <a:cs typeface="Neo Sans Intel Medium"/>
              </a:rPr>
              <a:t>process became slow due to data volume and similarity metrics computation taking a lot of time.</a:t>
            </a:r>
            <a:endParaRPr lang="en-US" sz="2400" dirty="0">
              <a:solidFill>
                <a:schemeClr val="tx2"/>
              </a:solidFill>
              <a:latin typeface="Neo Sans Intel"/>
              <a:cs typeface="Neo Sans Intel Medium"/>
            </a:endParaRPr>
          </a:p>
          <a:p>
            <a:endParaRPr lang="en-US" sz="2400" dirty="0">
              <a:solidFill>
                <a:schemeClr val="tx2"/>
              </a:solidFill>
              <a:latin typeface="Neo Sans Intel"/>
              <a:cs typeface="Neo Sans Intel Medium"/>
            </a:endParaRPr>
          </a:p>
          <a:p>
            <a:r>
              <a:rPr lang="en-US" sz="2400" b="1" dirty="0">
                <a:solidFill>
                  <a:srgbClr val="C00000"/>
                </a:solidFill>
                <a:latin typeface="Neo Sans Intel"/>
                <a:cs typeface="Neo Sans Intel Medium"/>
              </a:rPr>
              <a:t>Variety:</a:t>
            </a:r>
            <a:r>
              <a:rPr lang="en-US" sz="2400" b="1" dirty="0">
                <a:solidFill>
                  <a:schemeClr val="tx2"/>
                </a:solidFill>
                <a:latin typeface="Neo Sans Intel"/>
                <a:cs typeface="Neo Sans Intel Medium"/>
              </a:rPr>
              <a:t> </a:t>
            </a:r>
            <a:r>
              <a:rPr lang="en-US" sz="2400" dirty="0">
                <a:solidFill>
                  <a:schemeClr val="tx2"/>
                </a:solidFill>
                <a:cs typeface="Neo Sans Intel Medium"/>
              </a:rPr>
              <a:t>unstructured data by nature (&lt;XML&gt;) data.</a:t>
            </a:r>
            <a:endParaRPr lang="en-US" sz="2400" dirty="0">
              <a:solidFill>
                <a:schemeClr val="tx2"/>
              </a:solidFill>
              <a:latin typeface="Neo Sans Intel"/>
              <a:cs typeface="Neo Sans Intel Medium"/>
            </a:endParaRPr>
          </a:p>
        </p:txBody>
      </p:sp>
      <p:sp>
        <p:nvSpPr>
          <p:cNvPr id="10" name="Content Placeholder 2"/>
          <p:cNvSpPr>
            <a:spLocks noGrp="1"/>
          </p:cNvSpPr>
          <p:nvPr>
            <p:ph idx="1"/>
          </p:nvPr>
        </p:nvSpPr>
        <p:spPr>
          <a:xfrm>
            <a:off x="609601" y="1103172"/>
            <a:ext cx="10919791" cy="1785803"/>
          </a:xfrm>
        </p:spPr>
        <p:txBody>
          <a:bodyPr>
            <a:normAutofit fontScale="92500" lnSpcReduction="10000"/>
          </a:bodyPr>
          <a:lstStyle/>
          <a:p>
            <a:pPr marL="380990" indent="-380990">
              <a:buFont typeface="Wingdings" panose="05000000000000000000" pitchFamily="2" charset="2"/>
              <a:buChar char="§"/>
            </a:pPr>
            <a:r>
              <a:rPr lang="en-US" dirty="0">
                <a:solidFill>
                  <a:schemeClr val="tx2"/>
                </a:solidFill>
                <a:cs typeface="Neo Sans Intel Medium"/>
              </a:rPr>
              <a:t>Project was initially deployed on traditional RDBMS DB</a:t>
            </a:r>
          </a:p>
          <a:p>
            <a:pPr marL="380990" indent="-380990">
              <a:buFont typeface="Wingdings" panose="05000000000000000000" pitchFamily="2" charset="2"/>
              <a:buChar char="§"/>
            </a:pPr>
            <a:r>
              <a:rPr lang="en-US" dirty="0">
                <a:solidFill>
                  <a:schemeClr val="tx2"/>
                </a:solidFill>
                <a:cs typeface="Neo Sans Intel Medium"/>
              </a:rPr>
              <a:t>Analytics was initially implemented using open source RapidMiner™ tool</a:t>
            </a:r>
          </a:p>
          <a:p>
            <a:pPr marL="380990" indent="-380990">
              <a:buFont typeface="Wingdings" panose="05000000000000000000" pitchFamily="2" charset="2"/>
              <a:buChar char="§"/>
            </a:pPr>
            <a:r>
              <a:rPr lang="en-US" dirty="0">
                <a:solidFill>
                  <a:schemeClr val="tx2"/>
                </a:solidFill>
                <a:cs typeface="Neo Sans Intel Medium"/>
              </a:rPr>
              <a:t>Challenge: 1 cycle process took several days to complete</a:t>
            </a:r>
          </a:p>
          <a:p>
            <a:pPr marL="380990" indent="-380990">
              <a:buFont typeface="Wingdings" panose="05000000000000000000" pitchFamily="2" charset="2"/>
              <a:buChar char="§"/>
            </a:pPr>
            <a:r>
              <a:rPr lang="en-US" dirty="0">
                <a:solidFill>
                  <a:schemeClr val="tx2"/>
                </a:solidFill>
                <a:cs typeface="Neo Sans Intel Medium"/>
              </a:rPr>
              <a:t>We decided to move to Big Data using Java, OpenNLP and Hive</a:t>
            </a:r>
          </a:p>
        </p:txBody>
      </p:sp>
    </p:spTree>
    <p:extLst>
      <p:ext uri="{BB962C8B-B14F-4D97-AF65-F5344CB8AC3E}">
        <p14:creationId xmlns:p14="http://schemas.microsoft.com/office/powerpoint/2010/main" val="2283149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35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550" y="1030146"/>
            <a:ext cx="8759687" cy="56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609600" y="244449"/>
            <a:ext cx="10972800" cy="988747"/>
          </a:xfrm>
        </p:spPr>
        <p:txBody>
          <a:bodyPr>
            <a:normAutofit/>
          </a:bodyPr>
          <a:lstStyle/>
          <a:p>
            <a:r>
              <a:rPr lang="en-US" b="1" dirty="0">
                <a:latin typeface="Neo Sans Intel" panose="020B0504020202020204" pitchFamily="34" charset="0"/>
              </a:rPr>
              <a:t>SOLUTION ARCHITECTURE</a:t>
            </a:r>
          </a:p>
        </p:txBody>
      </p:sp>
    </p:spTree>
    <p:extLst>
      <p:ext uri="{BB962C8B-B14F-4D97-AF65-F5344CB8AC3E}">
        <p14:creationId xmlns:p14="http://schemas.microsoft.com/office/powerpoint/2010/main" val="3809398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SQL (Not Only SQL)</a:t>
            </a:r>
          </a:p>
        </p:txBody>
      </p:sp>
      <p:sp>
        <p:nvSpPr>
          <p:cNvPr id="6" name="Date Placeholder 5"/>
          <p:cNvSpPr>
            <a:spLocks noGrp="1"/>
          </p:cNvSpPr>
          <p:nvPr>
            <p:ph type="dt" sz="half" idx="10"/>
          </p:nvPr>
        </p:nvSpPr>
        <p:spPr/>
        <p:txBody>
          <a:bodyPr/>
          <a:lstStyle/>
          <a:p>
            <a:fld id="{8AD9E543-071B-48DB-A28D-586077F9BF31}"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8" name="Picture 7"/>
          <p:cNvPicPr>
            <a:picLocks noChangeAspect="1"/>
          </p:cNvPicPr>
          <p:nvPr/>
        </p:nvPicPr>
        <p:blipFill>
          <a:blip r:embed="rId2"/>
          <a:stretch>
            <a:fillRect/>
          </a:stretch>
        </p:blipFill>
        <p:spPr>
          <a:xfrm>
            <a:off x="4450169" y="1716716"/>
            <a:ext cx="2781300" cy="1638300"/>
          </a:xfrm>
          <a:prstGeom prst="rect">
            <a:avLst/>
          </a:prstGeom>
        </p:spPr>
      </p:pic>
    </p:spTree>
    <p:extLst>
      <p:ext uri="{BB962C8B-B14F-4D97-AF65-F5344CB8AC3E}">
        <p14:creationId xmlns:p14="http://schemas.microsoft.com/office/powerpoint/2010/main" val="3135491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8475" y="345757"/>
            <a:ext cx="8620125" cy="5800725"/>
          </a:xfrm>
          <a:prstGeom prst="rect">
            <a:avLst/>
          </a:prstGeom>
        </p:spPr>
      </p:pic>
      <p:sp>
        <p:nvSpPr>
          <p:cNvPr id="5" name="Date Placeholder 4"/>
          <p:cNvSpPr>
            <a:spLocks noGrp="1"/>
          </p:cNvSpPr>
          <p:nvPr>
            <p:ph type="dt" sz="half" idx="10"/>
          </p:nvPr>
        </p:nvSpPr>
        <p:spPr/>
        <p:txBody>
          <a:bodyPr/>
          <a:lstStyle/>
          <a:p>
            <a:fld id="{D3B9839F-BA38-4F23-9C16-37092A47A5D3}"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4125613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4773" y="190091"/>
            <a:ext cx="8963025" cy="5876925"/>
          </a:xfrm>
          <a:prstGeom prst="rect">
            <a:avLst/>
          </a:prstGeom>
        </p:spPr>
      </p:pic>
      <p:sp>
        <p:nvSpPr>
          <p:cNvPr id="5" name="Date Placeholder 4"/>
          <p:cNvSpPr>
            <a:spLocks noGrp="1"/>
          </p:cNvSpPr>
          <p:nvPr>
            <p:ph type="dt" sz="half" idx="10"/>
          </p:nvPr>
        </p:nvSpPr>
        <p:spPr/>
        <p:txBody>
          <a:bodyPr/>
          <a:lstStyle/>
          <a:p>
            <a:fld id="{6A307D08-98C8-4EB6-84A0-9C05BE46C4CD}"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185512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66" y="30552"/>
            <a:ext cx="9014052" cy="6227373"/>
          </a:xfrm>
          <a:prstGeom prst="rect">
            <a:avLst/>
          </a:prstGeom>
        </p:spPr>
      </p:pic>
      <p:sp>
        <p:nvSpPr>
          <p:cNvPr id="5" name="Date Placeholder 4"/>
          <p:cNvSpPr>
            <a:spLocks noGrp="1"/>
          </p:cNvSpPr>
          <p:nvPr>
            <p:ph type="dt" sz="half" idx="10"/>
          </p:nvPr>
        </p:nvSpPr>
        <p:spPr/>
        <p:txBody>
          <a:bodyPr/>
          <a:lstStyle/>
          <a:p>
            <a:fld id="{D8468566-2EB5-4EDC-9B5B-943C4352AC70}"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12095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Thoughts from the Instructor</a:t>
            </a:r>
          </a:p>
        </p:txBody>
      </p:sp>
      <p:sp>
        <p:nvSpPr>
          <p:cNvPr id="2" name="Content Placeholder 1"/>
          <p:cNvSpPr>
            <a:spLocks noGrp="1"/>
          </p:cNvSpPr>
          <p:nvPr>
            <p:ph idx="1"/>
          </p:nvPr>
        </p:nvSpPr>
        <p:spPr>
          <a:xfrm>
            <a:off x="561220" y="1609046"/>
            <a:ext cx="8596668" cy="3880773"/>
          </a:xfrm>
        </p:spPr>
        <p:txBody>
          <a:bodyPr>
            <a:normAutofit/>
          </a:bodyPr>
          <a:lstStyle/>
          <a:p>
            <a:r>
              <a:rPr lang="en-US" sz="2000" dirty="0"/>
              <a:t>Big Data Engineers / Developers / Data Analysts Expectations</a:t>
            </a:r>
          </a:p>
          <a:p>
            <a:pPr lvl="1"/>
            <a:r>
              <a:rPr lang="en-US" sz="1800" dirty="0"/>
              <a:t>One technology / language is not enough anymore</a:t>
            </a:r>
          </a:p>
          <a:p>
            <a:pPr lvl="1"/>
            <a:r>
              <a:rPr lang="en-US" sz="1800" dirty="0"/>
              <a:t>Dev Ops / Code Management / Release Management</a:t>
            </a:r>
          </a:p>
          <a:p>
            <a:pPr lvl="1"/>
            <a:r>
              <a:rPr lang="en-US" sz="1800" dirty="0"/>
              <a:t>Thorough knowledge of eco system / environment / infrastructure</a:t>
            </a:r>
          </a:p>
          <a:p>
            <a:pPr lvl="1"/>
            <a:r>
              <a:rPr lang="en-US" sz="1800" dirty="0"/>
              <a:t>Thorough understanding of data pipeline / data types</a:t>
            </a:r>
          </a:p>
          <a:p>
            <a:pPr lvl="1"/>
            <a:r>
              <a:rPr lang="en-US" sz="1800" dirty="0"/>
              <a:t>Understanding of micro services and its architecture</a:t>
            </a:r>
          </a:p>
          <a:p>
            <a:pPr lvl="1"/>
            <a:r>
              <a:rPr lang="en-US" sz="1800" dirty="0"/>
              <a:t>Understanding of cloud and its eco system</a:t>
            </a:r>
          </a:p>
          <a:p>
            <a:pPr lvl="1"/>
            <a:r>
              <a:rPr lang="en-US" sz="1800" dirty="0"/>
              <a:t>Understanding of Advanced Analytics and its applications</a:t>
            </a:r>
          </a:p>
          <a:p>
            <a:r>
              <a:rPr lang="en-US" sz="2000" dirty="0"/>
              <a:t>Good News</a:t>
            </a:r>
          </a:p>
          <a:p>
            <a:pPr lvl="1"/>
            <a:r>
              <a:rPr lang="en-US" sz="1800" dirty="0"/>
              <a:t>Cloud opens up a whole new set of opportunities</a:t>
            </a:r>
          </a:p>
        </p:txBody>
      </p:sp>
      <p:sp>
        <p:nvSpPr>
          <p:cNvPr id="4" name="Date Placeholder 3"/>
          <p:cNvSpPr>
            <a:spLocks noGrp="1"/>
          </p:cNvSpPr>
          <p:nvPr>
            <p:ph type="dt" sz="half" idx="10"/>
          </p:nvPr>
        </p:nvSpPr>
        <p:spPr/>
        <p:txBody>
          <a:bodyPr/>
          <a:lstStyle/>
          <a:p>
            <a:fld id="{B4138F91-E41B-41ED-B53C-AA2EF565D9DA}" type="datetime1">
              <a:rPr lang="en-US" smtClean="0"/>
              <a:t>2/17/2017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434115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9612" y="0"/>
            <a:ext cx="8943975" cy="6124575"/>
          </a:xfrm>
          <a:prstGeom prst="rect">
            <a:avLst/>
          </a:prstGeom>
        </p:spPr>
      </p:pic>
      <p:sp>
        <p:nvSpPr>
          <p:cNvPr id="5" name="Date Placeholder 4"/>
          <p:cNvSpPr>
            <a:spLocks noGrp="1"/>
          </p:cNvSpPr>
          <p:nvPr>
            <p:ph type="dt" sz="half" idx="10"/>
          </p:nvPr>
        </p:nvSpPr>
        <p:spPr/>
        <p:txBody>
          <a:bodyPr/>
          <a:lstStyle/>
          <a:p>
            <a:fld id="{F4FF967D-D247-4C4C-B73A-4B0F27F86972}"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358694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2491" y="75477"/>
            <a:ext cx="8775383" cy="6215513"/>
          </a:xfrm>
          <a:prstGeom prst="rect">
            <a:avLst/>
          </a:prstGeom>
        </p:spPr>
      </p:pic>
      <p:sp>
        <p:nvSpPr>
          <p:cNvPr id="5" name="Date Placeholder 4"/>
          <p:cNvSpPr>
            <a:spLocks noGrp="1"/>
          </p:cNvSpPr>
          <p:nvPr>
            <p:ph type="dt" sz="half" idx="10"/>
          </p:nvPr>
        </p:nvSpPr>
        <p:spPr/>
        <p:txBody>
          <a:bodyPr/>
          <a:lstStyle/>
          <a:p>
            <a:fld id="{1945F0DA-7539-482E-9193-FE3B0E222C1C}"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75350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2898" y="216489"/>
            <a:ext cx="8486775" cy="5667375"/>
          </a:xfrm>
          <a:prstGeom prst="rect">
            <a:avLst/>
          </a:prstGeom>
        </p:spPr>
      </p:pic>
      <p:sp>
        <p:nvSpPr>
          <p:cNvPr id="5" name="Date Placeholder 4"/>
          <p:cNvSpPr>
            <a:spLocks noGrp="1"/>
          </p:cNvSpPr>
          <p:nvPr>
            <p:ph type="dt" sz="half" idx="10"/>
          </p:nvPr>
        </p:nvSpPr>
        <p:spPr/>
        <p:txBody>
          <a:bodyPr/>
          <a:lstStyle/>
          <a:p>
            <a:fld id="{3544FFE1-8444-47D9-ACC9-3D2ECAAFBEE4}"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48629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3314" y="267924"/>
            <a:ext cx="8601075" cy="5381625"/>
          </a:xfrm>
          <a:prstGeom prst="rect">
            <a:avLst/>
          </a:prstGeom>
        </p:spPr>
      </p:pic>
      <p:sp>
        <p:nvSpPr>
          <p:cNvPr id="5" name="Date Placeholder 4"/>
          <p:cNvSpPr>
            <a:spLocks noGrp="1"/>
          </p:cNvSpPr>
          <p:nvPr>
            <p:ph type="dt" sz="half" idx="10"/>
          </p:nvPr>
        </p:nvSpPr>
        <p:spPr/>
        <p:txBody>
          <a:bodyPr/>
          <a:lstStyle/>
          <a:p>
            <a:fld id="{32C434AD-6EA4-4343-BFD5-DC92F8B63CCC}"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4128325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Q&amp;A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What is NO SQL?</a:t>
            </a:r>
          </a:p>
          <a:p>
            <a:pPr>
              <a:buFont typeface="Wingdings" panose="05000000000000000000" pitchFamily="2" charset="2"/>
              <a:buChar char="q"/>
            </a:pPr>
            <a:r>
              <a:rPr lang="en-US" sz="2400" dirty="0"/>
              <a:t>  What are the different types of NO SQL Databases that are out there?</a:t>
            </a:r>
          </a:p>
          <a:p>
            <a:pPr>
              <a:buFont typeface="Wingdings" panose="05000000000000000000" pitchFamily="2" charset="2"/>
              <a:buChar char="q"/>
            </a:pPr>
            <a:r>
              <a:rPr lang="en-US" sz="2400" dirty="0"/>
              <a:t>  Name at least 3 NO SQL databases in the market today?</a:t>
            </a:r>
          </a:p>
        </p:txBody>
      </p:sp>
      <p:sp>
        <p:nvSpPr>
          <p:cNvPr id="6" name="Date Placeholder 5"/>
          <p:cNvSpPr>
            <a:spLocks noGrp="1"/>
          </p:cNvSpPr>
          <p:nvPr>
            <p:ph type="dt" sz="half" idx="10"/>
          </p:nvPr>
        </p:nvSpPr>
        <p:spPr/>
        <p:txBody>
          <a:bodyPr/>
          <a:lstStyle/>
          <a:p>
            <a:fld id="{CA4E41BD-8B42-4C3B-B912-A73391CCBD41}"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121268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a:t>
            </a:r>
          </a:p>
        </p:txBody>
      </p:sp>
      <p:sp>
        <p:nvSpPr>
          <p:cNvPr id="6" name="Date Placeholder 5"/>
          <p:cNvSpPr>
            <a:spLocks noGrp="1"/>
          </p:cNvSpPr>
          <p:nvPr>
            <p:ph type="dt" sz="half" idx="10"/>
          </p:nvPr>
        </p:nvSpPr>
        <p:spPr/>
        <p:txBody>
          <a:bodyPr/>
          <a:lstStyle/>
          <a:p>
            <a:fld id="{25366F19-8619-4C24-92CA-6CAFA4EBFDBB}"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135222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cloudera.com/wp-content/uploads/2013/07/hiveserv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786" y="395151"/>
            <a:ext cx="10190207" cy="55366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0D3E1E05-A280-4205-B456-B44185FC3434}"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70815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Q&amp;A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Why Map / Reduce?</a:t>
            </a:r>
          </a:p>
          <a:p>
            <a:pPr>
              <a:buFont typeface="Wingdings" panose="05000000000000000000" pitchFamily="2" charset="2"/>
              <a:buChar char="q"/>
            </a:pPr>
            <a:r>
              <a:rPr lang="en-US" sz="2400" dirty="0"/>
              <a:t>  What is HDFS?</a:t>
            </a:r>
          </a:p>
          <a:p>
            <a:pPr>
              <a:buFont typeface="Wingdings" panose="05000000000000000000" pitchFamily="2" charset="2"/>
              <a:buChar char="q"/>
            </a:pPr>
            <a:r>
              <a:rPr lang="en-US" sz="2400" dirty="0"/>
              <a:t>  Name at least 3 Hadoop Distributions?</a:t>
            </a:r>
          </a:p>
          <a:p>
            <a:pPr>
              <a:buFont typeface="Wingdings" panose="05000000000000000000" pitchFamily="2" charset="2"/>
              <a:buChar char="q"/>
            </a:pPr>
            <a:r>
              <a:rPr lang="en-US" sz="2400" dirty="0"/>
              <a:t>  Name at least 3 tools of </a:t>
            </a:r>
            <a:r>
              <a:rPr lang="en-US" sz="2400" dirty="0" err="1"/>
              <a:t>Cloudera</a:t>
            </a:r>
            <a:r>
              <a:rPr lang="en-US" sz="2400" dirty="0"/>
              <a:t> Hadoop Distribution (CDH)?</a:t>
            </a:r>
          </a:p>
          <a:p>
            <a:pPr>
              <a:buFont typeface="Wingdings" panose="05000000000000000000" pitchFamily="2" charset="2"/>
              <a:buChar char="q"/>
            </a:pPr>
            <a:r>
              <a:rPr lang="en-US" sz="2400" dirty="0"/>
              <a:t>  Name 2 storage systems of CDH?</a:t>
            </a:r>
          </a:p>
          <a:p>
            <a:pPr>
              <a:buFont typeface="Wingdings" panose="05000000000000000000" pitchFamily="2" charset="2"/>
              <a:buChar char="q"/>
            </a:pPr>
            <a:r>
              <a:rPr lang="en-US" sz="2400" dirty="0"/>
              <a:t>  Name the 2 batch processing tools in CDH?</a:t>
            </a:r>
          </a:p>
          <a:p>
            <a:pPr>
              <a:buFont typeface="Wingdings" panose="05000000000000000000" pitchFamily="2" charset="2"/>
              <a:buChar char="q"/>
            </a:pPr>
            <a:r>
              <a:rPr lang="en-US" sz="2400" dirty="0"/>
              <a:t>  Name 2 Machine Learning tools in CDH?</a:t>
            </a:r>
          </a:p>
        </p:txBody>
      </p:sp>
      <p:sp>
        <p:nvSpPr>
          <p:cNvPr id="6" name="Date Placeholder 5"/>
          <p:cNvSpPr>
            <a:spLocks noGrp="1"/>
          </p:cNvSpPr>
          <p:nvPr>
            <p:ph type="dt" sz="half" idx="10"/>
          </p:nvPr>
        </p:nvSpPr>
        <p:spPr/>
        <p:txBody>
          <a:bodyPr/>
          <a:lstStyle/>
          <a:p>
            <a:fld id="{DBC408BD-47E8-44CF-A435-770CD1A011DF}"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520634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HUE (Hadoop User Experience)</a:t>
            </a:r>
          </a:p>
        </p:txBody>
      </p:sp>
      <p:sp>
        <p:nvSpPr>
          <p:cNvPr id="3" name="Text Placeholder 2"/>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fld id="{E510536B-F472-4DE7-8277-2AD843A39E5A}"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430447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oudera.com/content/cloudera-content/cloudera-docs/CDH4/4.2.2/Hue-2-User-Guide/images/hu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621" y="435746"/>
            <a:ext cx="8400596" cy="53890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FA4F4DA1-C750-486E-9A6B-72C2CA61586A}"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05036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BIG DAT INTRO</a:t>
            </a:r>
          </a:p>
        </p:txBody>
      </p:sp>
      <p:sp>
        <p:nvSpPr>
          <p:cNvPr id="6" name="Date Placeholder 5"/>
          <p:cNvSpPr>
            <a:spLocks noGrp="1"/>
          </p:cNvSpPr>
          <p:nvPr>
            <p:ph type="dt" sz="half" idx="10"/>
          </p:nvPr>
        </p:nvSpPr>
        <p:spPr/>
        <p:txBody>
          <a:bodyPr/>
          <a:lstStyle/>
          <a:p>
            <a:fld id="{A5413469-40E6-414C-8B32-85BDA691A97D}"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692" y="775167"/>
            <a:ext cx="3501736" cy="3552073"/>
          </a:xfrm>
          <a:prstGeom prst="rect">
            <a:avLst/>
          </a:prstGeom>
        </p:spPr>
      </p:pic>
    </p:spTree>
    <p:extLst>
      <p:ext uri="{BB962C8B-B14F-4D97-AF65-F5344CB8AC3E}">
        <p14:creationId xmlns:p14="http://schemas.microsoft.com/office/powerpoint/2010/main" val="1625844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Q&amp;A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What is HUE?</a:t>
            </a:r>
          </a:p>
        </p:txBody>
      </p:sp>
      <p:sp>
        <p:nvSpPr>
          <p:cNvPr id="6" name="Date Placeholder 5"/>
          <p:cNvSpPr>
            <a:spLocks noGrp="1"/>
          </p:cNvSpPr>
          <p:nvPr>
            <p:ph type="dt" sz="half" idx="10"/>
          </p:nvPr>
        </p:nvSpPr>
        <p:spPr/>
        <p:txBody>
          <a:bodyPr/>
          <a:lstStyle/>
          <a:p>
            <a:fld id="{FF43524C-BD03-4D4C-ADA0-E3BB7AEC13E5}"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628669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a:t>
            </a:r>
          </a:p>
        </p:txBody>
      </p:sp>
      <p:sp>
        <p:nvSpPr>
          <p:cNvPr id="6" name="Date Placeholder 5"/>
          <p:cNvSpPr>
            <a:spLocks noGrp="1"/>
          </p:cNvSpPr>
          <p:nvPr>
            <p:ph type="dt" sz="half" idx="10"/>
          </p:nvPr>
        </p:nvSpPr>
        <p:spPr/>
        <p:txBody>
          <a:bodyPr/>
          <a:lstStyle/>
          <a:p>
            <a:fld id="{38397508-EA85-4A34-A823-9D41819FD6F8}"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2572665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oadworld.com/cfs-file.ashx/__key/communityserver-wikis-components-files/00-00-00-00-07/Hbase_2D00_fi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08" y="268214"/>
            <a:ext cx="11534503" cy="583213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8E9AC7E8-E9CC-42D5-9983-8252D51D7C9B}"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49793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Q&amp;A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Why Map / Reduce?</a:t>
            </a:r>
          </a:p>
          <a:p>
            <a:pPr>
              <a:buFont typeface="Wingdings" panose="05000000000000000000" pitchFamily="2" charset="2"/>
              <a:buChar char="q"/>
            </a:pPr>
            <a:r>
              <a:rPr lang="en-US" sz="2400" dirty="0"/>
              <a:t>  What is HDFS?</a:t>
            </a:r>
          </a:p>
          <a:p>
            <a:pPr>
              <a:buFont typeface="Wingdings" panose="05000000000000000000" pitchFamily="2" charset="2"/>
              <a:buChar char="q"/>
            </a:pPr>
            <a:r>
              <a:rPr lang="en-US" sz="2400" dirty="0"/>
              <a:t>  Name at least 3 Hadoop Distributions?</a:t>
            </a:r>
          </a:p>
          <a:p>
            <a:pPr>
              <a:buFont typeface="Wingdings" panose="05000000000000000000" pitchFamily="2" charset="2"/>
              <a:buChar char="q"/>
            </a:pPr>
            <a:r>
              <a:rPr lang="en-US" sz="2400" dirty="0"/>
              <a:t>  Name at least 3 tools of </a:t>
            </a:r>
            <a:r>
              <a:rPr lang="en-US" sz="2400" dirty="0" err="1"/>
              <a:t>Cloudera</a:t>
            </a:r>
            <a:r>
              <a:rPr lang="en-US" sz="2400" dirty="0"/>
              <a:t> Hadoop Distribution (CDH)?</a:t>
            </a:r>
          </a:p>
          <a:p>
            <a:pPr>
              <a:buFont typeface="Wingdings" panose="05000000000000000000" pitchFamily="2" charset="2"/>
              <a:buChar char="q"/>
            </a:pPr>
            <a:r>
              <a:rPr lang="en-US" sz="2400" dirty="0"/>
              <a:t>  Name 2 storage systems of CDH?</a:t>
            </a:r>
          </a:p>
          <a:p>
            <a:pPr>
              <a:buFont typeface="Wingdings" panose="05000000000000000000" pitchFamily="2" charset="2"/>
              <a:buChar char="q"/>
            </a:pPr>
            <a:r>
              <a:rPr lang="en-US" sz="2400" dirty="0"/>
              <a:t>  Name the 2 batch processing tools in CDH?</a:t>
            </a:r>
          </a:p>
          <a:p>
            <a:pPr>
              <a:buFont typeface="Wingdings" panose="05000000000000000000" pitchFamily="2" charset="2"/>
              <a:buChar char="q"/>
            </a:pPr>
            <a:r>
              <a:rPr lang="en-US" sz="2400" dirty="0"/>
              <a:t>  Name 2 Machine Learning tools in CDH?</a:t>
            </a:r>
          </a:p>
        </p:txBody>
      </p:sp>
      <p:sp>
        <p:nvSpPr>
          <p:cNvPr id="6" name="Date Placeholder 5"/>
          <p:cNvSpPr>
            <a:spLocks noGrp="1"/>
          </p:cNvSpPr>
          <p:nvPr>
            <p:ph type="dt" sz="half" idx="10"/>
          </p:nvPr>
        </p:nvSpPr>
        <p:spPr/>
        <p:txBody>
          <a:bodyPr/>
          <a:lstStyle/>
          <a:p>
            <a:fld id="{61C8B703-B28F-43A0-925B-3D7A912C27D4}"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531776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a:t>
            </a:r>
          </a:p>
        </p:txBody>
      </p:sp>
      <p:sp>
        <p:nvSpPr>
          <p:cNvPr id="6" name="Date Placeholder 5"/>
          <p:cNvSpPr>
            <a:spLocks noGrp="1"/>
          </p:cNvSpPr>
          <p:nvPr>
            <p:ph type="dt" sz="half" idx="10"/>
          </p:nvPr>
        </p:nvSpPr>
        <p:spPr/>
        <p:txBody>
          <a:bodyPr/>
          <a:lstStyle/>
          <a:p>
            <a:fld id="{35E6BE66-8574-4733-BBFA-C2FCBBD4DFCA}"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713098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Flume Work Flow</a:t>
            </a:r>
          </a:p>
        </p:txBody>
      </p:sp>
      <p:sp>
        <p:nvSpPr>
          <p:cNvPr id="5" name="Date Placeholder 4"/>
          <p:cNvSpPr>
            <a:spLocks noGrp="1"/>
          </p:cNvSpPr>
          <p:nvPr>
            <p:ph type="dt" sz="half" idx="10"/>
          </p:nvPr>
        </p:nvSpPr>
        <p:spPr/>
        <p:txBody>
          <a:bodyPr/>
          <a:lstStyle/>
          <a:p>
            <a:fld id="{430D8344-4F43-4DA5-A02C-47238E67BE2B}"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55</a:t>
            </a:fld>
            <a:endParaRPr lang="en-US" dirty="0"/>
          </a:p>
        </p:txBody>
      </p:sp>
      <p:sp>
        <p:nvSpPr>
          <p:cNvPr id="7" name="AutoShape 4" descr="https://www.cloudera.com/wp-content/uploads/2010/07/logical-node.png"/>
          <p:cNvSpPr>
            <a:spLocks noChangeAspect="1" noChangeArrowheads="1"/>
          </p:cNvSpPr>
          <p:nvPr/>
        </p:nvSpPr>
        <p:spPr bwMode="auto">
          <a:xfrm>
            <a:off x="2532379" y="2711177"/>
            <a:ext cx="5035369" cy="50353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Structure of a Flume logical node"/>
          <p:cNvSpPr>
            <a:spLocks noChangeAspect="1" noChangeArrowheads="1"/>
          </p:cNvSpPr>
          <p:nvPr/>
        </p:nvSpPr>
        <p:spPr bwMode="auto">
          <a:xfrm>
            <a:off x="2684779" y="2863577"/>
            <a:ext cx="5035369" cy="50353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596254" y="2068420"/>
            <a:ext cx="8774831" cy="3875179"/>
          </a:xfrm>
          <a:prstGeom prst="rect">
            <a:avLst/>
          </a:prstGeom>
        </p:spPr>
      </p:pic>
    </p:spTree>
    <p:extLst>
      <p:ext uri="{BB962C8B-B14F-4D97-AF65-F5344CB8AC3E}">
        <p14:creationId xmlns:p14="http://schemas.microsoft.com/office/powerpoint/2010/main" val="166044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Flume</a:t>
            </a:r>
          </a:p>
        </p:txBody>
      </p:sp>
      <p:sp>
        <p:nvSpPr>
          <p:cNvPr id="5" name="Date Placeholder 4"/>
          <p:cNvSpPr>
            <a:spLocks noGrp="1"/>
          </p:cNvSpPr>
          <p:nvPr>
            <p:ph type="dt" sz="half" idx="10"/>
          </p:nvPr>
        </p:nvSpPr>
        <p:spPr/>
        <p:txBody>
          <a:bodyPr/>
          <a:lstStyle/>
          <a:p>
            <a:fld id="{FFEED633-83F8-4619-B85C-92CD7771F3F7}"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8194" name="Picture 2" descr="https://encrypted-tbn0.gstatic.com/images?q=tbn:ANd9GcQF0N8vR5iP88zT0pY93VGvIsq45GgIZXG_eNz3V3y1R3VTlJE5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57" y="2162991"/>
            <a:ext cx="7825831" cy="391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411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SQOOP</a:t>
            </a:r>
          </a:p>
        </p:txBody>
      </p:sp>
      <p:sp>
        <p:nvSpPr>
          <p:cNvPr id="6" name="Date Placeholder 5"/>
          <p:cNvSpPr>
            <a:spLocks noGrp="1"/>
          </p:cNvSpPr>
          <p:nvPr>
            <p:ph type="dt" sz="half" idx="10"/>
          </p:nvPr>
        </p:nvSpPr>
        <p:spPr/>
        <p:txBody>
          <a:bodyPr/>
          <a:lstStyle/>
          <a:p>
            <a:fld id="{77C58297-A2F5-4E22-9E45-592C48EC0B7E}"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178068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7543" y="580616"/>
            <a:ext cx="8943975" cy="5095875"/>
          </a:xfrm>
          <a:prstGeom prst="rect">
            <a:avLst/>
          </a:prstGeom>
        </p:spPr>
      </p:pic>
      <p:sp>
        <p:nvSpPr>
          <p:cNvPr id="5" name="Date Placeholder 4"/>
          <p:cNvSpPr>
            <a:spLocks noGrp="1"/>
          </p:cNvSpPr>
          <p:nvPr>
            <p:ph type="dt" sz="half" idx="10"/>
          </p:nvPr>
        </p:nvSpPr>
        <p:spPr/>
        <p:txBody>
          <a:bodyPr/>
          <a:lstStyle/>
          <a:p>
            <a:fld id="{7A2CEDC7-3EA6-4172-BE15-232F6B685542}"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977512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 Q&amp;A</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What is Flume?</a:t>
            </a:r>
          </a:p>
          <a:p>
            <a:pPr>
              <a:buFont typeface="Wingdings" panose="05000000000000000000" pitchFamily="2" charset="2"/>
              <a:buChar char="q"/>
            </a:pPr>
            <a:r>
              <a:rPr lang="en-US" sz="2400" dirty="0"/>
              <a:t> How is Flume Useful? </a:t>
            </a:r>
          </a:p>
          <a:p>
            <a:pPr>
              <a:buFont typeface="Wingdings" panose="05000000000000000000" pitchFamily="2" charset="2"/>
              <a:buChar char="q"/>
            </a:pPr>
            <a:r>
              <a:rPr lang="en-US" sz="2400" dirty="0"/>
              <a:t> What is </a:t>
            </a:r>
            <a:r>
              <a:rPr lang="en-US" sz="2400" dirty="0" err="1"/>
              <a:t>Sqoop</a:t>
            </a:r>
            <a:r>
              <a:rPr lang="en-US" sz="2400" dirty="0"/>
              <a:t>?</a:t>
            </a:r>
          </a:p>
          <a:p>
            <a:pPr>
              <a:buFont typeface="Wingdings" panose="05000000000000000000" pitchFamily="2" charset="2"/>
              <a:buChar char="q"/>
            </a:pPr>
            <a:r>
              <a:rPr lang="en-US" sz="2400" dirty="0"/>
              <a:t> How is it useful?</a:t>
            </a:r>
          </a:p>
          <a:p>
            <a:pPr>
              <a:buFont typeface="Wingdings" panose="05000000000000000000" pitchFamily="2" charset="2"/>
              <a:buChar char="q"/>
            </a:pPr>
            <a:r>
              <a:rPr lang="en-US" sz="2400" dirty="0"/>
              <a:t> Difference between Flume and </a:t>
            </a:r>
            <a:r>
              <a:rPr lang="en-US" sz="2400" dirty="0" err="1"/>
              <a:t>Sqoop</a:t>
            </a:r>
            <a:r>
              <a:rPr lang="en-US" sz="2400" dirty="0"/>
              <a:t>?  </a:t>
            </a:r>
          </a:p>
        </p:txBody>
      </p:sp>
      <p:sp>
        <p:nvSpPr>
          <p:cNvPr id="6" name="Date Placeholder 5"/>
          <p:cNvSpPr>
            <a:spLocks noGrp="1"/>
          </p:cNvSpPr>
          <p:nvPr>
            <p:ph type="dt" sz="half" idx="10"/>
          </p:nvPr>
        </p:nvSpPr>
        <p:spPr/>
        <p:txBody>
          <a:bodyPr/>
          <a:lstStyle/>
          <a:p>
            <a:fld id="{5BDD484C-36C1-451D-8267-239123B2FF81}"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147185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6961" y="254694"/>
            <a:ext cx="7657496" cy="5834708"/>
          </a:xfrm>
          <a:prstGeom prst="rect">
            <a:avLst/>
          </a:prstGeom>
        </p:spPr>
      </p:pic>
      <p:sp>
        <p:nvSpPr>
          <p:cNvPr id="4" name="Date Placeholder 3"/>
          <p:cNvSpPr>
            <a:spLocks noGrp="1"/>
          </p:cNvSpPr>
          <p:nvPr>
            <p:ph type="dt" sz="half" idx="10"/>
          </p:nvPr>
        </p:nvSpPr>
        <p:spPr/>
        <p:txBody>
          <a:bodyPr/>
          <a:lstStyle/>
          <a:p>
            <a:fld id="{8A5392D0-6CC7-4D32-B261-DFA529422688}"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15965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OOZIE</a:t>
            </a:r>
          </a:p>
        </p:txBody>
      </p:sp>
      <p:sp>
        <p:nvSpPr>
          <p:cNvPr id="6" name="Date Placeholder 5"/>
          <p:cNvSpPr>
            <a:spLocks noGrp="1"/>
          </p:cNvSpPr>
          <p:nvPr>
            <p:ph type="dt" sz="half" idx="10"/>
          </p:nvPr>
        </p:nvSpPr>
        <p:spPr/>
        <p:txBody>
          <a:bodyPr/>
          <a:lstStyle/>
          <a:p>
            <a:fld id="{BBDBD2B2-1157-4B36-89F4-29F328F34AA6}" type="datetime1">
              <a:rPr lang="en-US" smtClean="0"/>
              <a:t>2/17/2017</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946188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h3.googleusercontent.com/x_Nc0bczmAY2NRBlYd68TxqdB0lCZOwDzw4XrEAAi-_EipYgFhYvS5Cqh0WdcxO2fw6MZOcxSzdSlFaoFtY0tjZ8SbkUtmn5X4qWpaKdzGfMZlvwv6CGFPnmH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503" y="279274"/>
            <a:ext cx="8559179" cy="583414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2C02A37B-4270-4252-9F11-F0E1ED5BB729}" type="datetime1">
              <a:rPr lang="en-US" smtClean="0"/>
              <a:t>2/17/2017</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590114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531164" y="3219882"/>
            <a:ext cx="7209182"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0" y="3337870"/>
            <a:ext cx="9144000" cy="584775"/>
          </a:xfrm>
          <a:prstGeom prst="rect">
            <a:avLst/>
          </a:prstGeom>
          <a:noFill/>
        </p:spPr>
        <p:txBody>
          <a:bodyPr wrap="square" rtlCol="0">
            <a:spAutoFit/>
          </a:bodyPr>
          <a:lstStyle/>
          <a:p>
            <a:pPr algn="ctr"/>
            <a:r>
              <a:rPr lang="en-US" sz="3200" b="1" dirty="0"/>
              <a:t>Big Data Methodology</a:t>
            </a:r>
          </a:p>
        </p:txBody>
      </p:sp>
    </p:spTree>
    <p:extLst>
      <p:ext uri="{BB962C8B-B14F-4D97-AF65-F5344CB8AC3E}">
        <p14:creationId xmlns:p14="http://schemas.microsoft.com/office/powerpoint/2010/main" val="50000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b="1" dirty="0">
                <a:effectLst>
                  <a:outerShdw blurRad="38100" dist="38100" dir="2700000" algn="tl">
                    <a:srgbClr val="000000">
                      <a:alpha val="43137"/>
                    </a:srgbClr>
                  </a:outerShdw>
                </a:effectLst>
              </a:rPr>
              <a:t>CRISP DM</a:t>
            </a:r>
          </a:p>
        </p:txBody>
      </p:sp>
      <p:sp>
        <p:nvSpPr>
          <p:cNvPr id="3" name="Content Placeholder 2"/>
          <p:cNvSpPr>
            <a:spLocks noGrp="1"/>
          </p:cNvSpPr>
          <p:nvPr>
            <p:ph sz="half" idx="1"/>
          </p:nvPr>
        </p:nvSpPr>
        <p:spPr>
          <a:xfrm>
            <a:off x="1066806" y="1714500"/>
            <a:ext cx="6424863" cy="4954270"/>
          </a:xfrm>
        </p:spPr>
        <p:txBody>
          <a:bodyPr>
            <a:normAutofit/>
          </a:bodyPr>
          <a:lstStyle/>
          <a:p>
            <a:pPr marL="0" lvl="0" indent="0" defTabSz="914254">
              <a:spcBef>
                <a:spcPts val="250"/>
              </a:spcBef>
              <a:buClr>
                <a:prstClr val="white">
                  <a:lumMod val="65000"/>
                </a:prstClr>
              </a:buClr>
              <a:buNone/>
            </a:pPr>
            <a:r>
              <a:rPr lang="en-US" sz="2600" dirty="0">
                <a:solidFill>
                  <a:srgbClr val="000000">
                    <a:lumMod val="85000"/>
                    <a:lumOff val="15000"/>
                  </a:srgbClr>
                </a:solidFill>
              </a:rPr>
              <a:t>Cross Industry Standard Process </a:t>
            </a:r>
            <a:br>
              <a:rPr lang="en-US" sz="2600" dirty="0">
                <a:solidFill>
                  <a:srgbClr val="000000">
                    <a:lumMod val="85000"/>
                    <a:lumOff val="15000"/>
                  </a:srgbClr>
                </a:solidFill>
              </a:rPr>
            </a:br>
            <a:r>
              <a:rPr lang="en-US" sz="2600" dirty="0">
                <a:solidFill>
                  <a:srgbClr val="000000">
                    <a:lumMod val="85000"/>
                    <a:lumOff val="15000"/>
                  </a:srgbClr>
                </a:solidFill>
              </a:rPr>
              <a:t>for Data Mining </a:t>
            </a:r>
          </a:p>
          <a:p>
            <a:pPr marL="0" lvl="0" indent="0" defTabSz="914254">
              <a:spcBef>
                <a:spcPts val="250"/>
              </a:spcBef>
              <a:buClr>
                <a:prstClr val="white">
                  <a:lumMod val="65000"/>
                </a:prstClr>
              </a:buClr>
              <a:buNone/>
            </a:pPr>
            <a:endParaRPr lang="en-US" sz="2600" dirty="0">
              <a:solidFill>
                <a:srgbClr val="000000">
                  <a:lumMod val="85000"/>
                  <a:lumOff val="15000"/>
                </a:srgbClr>
              </a:solidFill>
            </a:endParaRPr>
          </a:p>
          <a:p>
            <a:pPr marL="681550" lvl="1" indent="-380990" defTabSz="914254">
              <a:spcBef>
                <a:spcPts val="250"/>
              </a:spcBef>
              <a:buClr>
                <a:prstClr val="white">
                  <a:lumMod val="65000"/>
                </a:prstClr>
              </a:buClr>
              <a:buFont typeface="Wingdings" panose="05000000000000000000" pitchFamily="2" charset="2"/>
              <a:buChar char="§"/>
            </a:pPr>
            <a:r>
              <a:rPr lang="en-US" sz="2200" dirty="0">
                <a:solidFill>
                  <a:srgbClr val="000000">
                    <a:lumMod val="85000"/>
                    <a:lumOff val="15000"/>
                  </a:srgbClr>
                </a:solidFill>
              </a:rPr>
              <a:t>Iterative and repetitive methodology</a:t>
            </a:r>
          </a:p>
          <a:p>
            <a:pPr marL="681550" lvl="1" indent="-380990" defTabSz="914254">
              <a:spcBef>
                <a:spcPts val="250"/>
              </a:spcBef>
              <a:buClr>
                <a:prstClr val="white">
                  <a:lumMod val="65000"/>
                </a:prstClr>
              </a:buClr>
              <a:buFont typeface="Wingdings" panose="05000000000000000000" pitchFamily="2" charset="2"/>
              <a:buChar char="§"/>
            </a:pPr>
            <a:r>
              <a:rPr lang="en-US" sz="2200" dirty="0">
                <a:solidFill>
                  <a:srgbClr val="000000">
                    <a:lumMod val="85000"/>
                    <a:lumOff val="15000"/>
                  </a:srgbClr>
                </a:solidFill>
              </a:rPr>
              <a:t>First round of data understanding, data preparation and modeling was done as simply and as quickly as possible</a:t>
            </a:r>
          </a:p>
          <a:p>
            <a:pPr marL="681550" lvl="1" indent="-380990" defTabSz="914254">
              <a:spcBef>
                <a:spcPts val="250"/>
              </a:spcBef>
              <a:buClr>
                <a:prstClr val="white">
                  <a:lumMod val="65000"/>
                </a:prstClr>
              </a:buClr>
              <a:buFont typeface="Wingdings" panose="05000000000000000000" pitchFamily="2" charset="2"/>
              <a:buChar char="§"/>
            </a:pPr>
            <a:r>
              <a:rPr lang="en-US" sz="2200" b="1" dirty="0">
                <a:solidFill>
                  <a:srgbClr val="000000">
                    <a:lumMod val="85000"/>
                    <a:lumOff val="15000"/>
                  </a:srgbClr>
                </a:solidFill>
              </a:rPr>
              <a:t>Data Scientists started statistical Modeling as soon as the sample set of data and the simple secure small data system was in place</a:t>
            </a:r>
          </a:p>
          <a:p>
            <a:pPr marL="681550" lvl="8" indent="-380990" defTabSz="914254">
              <a:spcBef>
                <a:spcPts val="250"/>
              </a:spcBef>
              <a:buClr>
                <a:prstClr val="white">
                  <a:lumMod val="65000"/>
                </a:prstClr>
              </a:buClr>
              <a:buFont typeface="Wingdings" panose="05000000000000000000" pitchFamily="2" charset="2"/>
              <a:buChar char="§"/>
            </a:pPr>
            <a:r>
              <a:rPr lang="en-US" sz="2200" dirty="0">
                <a:solidFill>
                  <a:srgbClr val="000000">
                    <a:lumMod val="85000"/>
                    <a:lumOff val="15000"/>
                  </a:srgbClr>
                </a:solidFill>
                <a:latin typeface="Verdana" panose="020B0604030504040204" pitchFamily="34" charset="0"/>
                <a:ea typeface="Verdana" panose="020B0604030504040204" pitchFamily="34" charset="0"/>
                <a:cs typeface="Verdana" panose="020B0604030504040204" pitchFamily="34" charset="0"/>
              </a:rPr>
              <a:t>very crucial for us to enable the data scientists as soon as possible</a:t>
            </a:r>
          </a:p>
          <a:p>
            <a:pPr marL="0" lvl="0" indent="0" defTabSz="914254">
              <a:spcBef>
                <a:spcPts val="250"/>
              </a:spcBef>
              <a:buClr>
                <a:prstClr val="white">
                  <a:lumMod val="65000"/>
                </a:prstClr>
              </a:buClr>
              <a:buNone/>
            </a:pPr>
            <a:endParaRPr lang="en-US" sz="2600" dirty="0">
              <a:solidFill>
                <a:srgbClr val="000000">
                  <a:lumMod val="85000"/>
                  <a:lumOff val="15000"/>
                </a:srgbClr>
              </a:solidFill>
            </a:endParaRPr>
          </a:p>
          <a:p>
            <a:endParaRPr lang="en-US" dirty="0"/>
          </a:p>
        </p:txBody>
      </p:sp>
      <p:pic>
        <p:nvPicPr>
          <p:cNvPr id="13" name="Content Placeholder 12" descr="http://www.function1.com/wp-content/uploads/2012/03/crisp-dm.gif"/>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034212" y="2515394"/>
            <a:ext cx="3457575" cy="2971800"/>
          </a:xfrm>
          <a:prstGeom prst="rect">
            <a:avLst/>
          </a:prstGeom>
          <a:noFill/>
          <a:extLst/>
        </p:spPr>
      </p:pic>
      <p:sp>
        <p:nvSpPr>
          <p:cNvPr id="11" name="Slide Number Placeholder 2"/>
          <p:cNvSpPr>
            <a:spLocks noGrp="1"/>
          </p:cNvSpPr>
          <p:nvPr>
            <p:ph type="sldNum" sz="quarter" idx="12"/>
          </p:nvPr>
        </p:nvSpPr>
        <p:spPr/>
        <p:txBody>
          <a:bodyPr/>
          <a:lstStyle/>
          <a:p>
            <a:fld id="{EE2556C5-CE8C-6547-B838-EA80C61A4AF7}" type="slidenum">
              <a:rPr lang="en-US" smtClean="0"/>
              <a:pPr/>
              <a:t>63</a:t>
            </a:fld>
            <a:endParaRPr lang="en-US"/>
          </a:p>
        </p:txBody>
      </p:sp>
    </p:spTree>
    <p:extLst>
      <p:ext uri="{BB962C8B-B14F-4D97-AF65-F5344CB8AC3E}">
        <p14:creationId xmlns:p14="http://schemas.microsoft.com/office/powerpoint/2010/main" val="4004955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CRISP DM</a:t>
            </a:r>
          </a:p>
        </p:txBody>
      </p:sp>
      <p:pic>
        <p:nvPicPr>
          <p:cNvPr id="7" name="Picture 3" descr="Crisp dm phases.png">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61784" y="2181765"/>
            <a:ext cx="6668431" cy="363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1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138F91-E41B-41ED-B53C-AA2EF565D9DA}" type="datetime1">
              <a:rPr lang="en-US" smtClean="0"/>
              <a:t>2/17/2017</a:t>
            </a:fld>
            <a:endParaRPr lang="en-US" dirty="0"/>
          </a:p>
        </p:txBody>
      </p:sp>
      <p:sp>
        <p:nvSpPr>
          <p:cNvPr id="5" name="Footer Placeholder 4"/>
          <p:cNvSpPr>
            <a:spLocks noGrp="1"/>
          </p:cNvSpPr>
          <p:nvPr>
            <p:ph type="ftr" sz="quarter" idx="11"/>
          </p:nvPr>
        </p:nvSpPr>
        <p:spPr/>
        <p:txBody>
          <a:bodyPr/>
          <a:lstStyle/>
          <a:p>
            <a:r>
              <a:rPr lang="en-US"/>
              <a:t>Data Insights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7" name="Picture 6"/>
          <p:cNvPicPr>
            <a:picLocks noChangeAspect="1"/>
          </p:cNvPicPr>
          <p:nvPr/>
        </p:nvPicPr>
        <p:blipFill>
          <a:blip r:embed="rId2"/>
          <a:stretch>
            <a:fillRect/>
          </a:stretch>
        </p:blipFill>
        <p:spPr>
          <a:xfrm>
            <a:off x="-1" y="0"/>
            <a:ext cx="9143999" cy="6858000"/>
          </a:xfrm>
          <a:prstGeom prst="rect">
            <a:avLst/>
          </a:prstGeom>
        </p:spPr>
      </p:pic>
    </p:spTree>
    <p:extLst>
      <p:ext uri="{BB962C8B-B14F-4D97-AF65-F5344CB8AC3E}">
        <p14:creationId xmlns:p14="http://schemas.microsoft.com/office/powerpoint/2010/main" val="2727225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sp>
        <p:nvSpPr>
          <p:cNvPr id="5" name="TextBox 4"/>
          <p:cNvSpPr txBox="1"/>
          <p:nvPr/>
        </p:nvSpPr>
        <p:spPr>
          <a:xfrm>
            <a:off x="1674987" y="1199215"/>
            <a:ext cx="6915676" cy="3785652"/>
          </a:xfrm>
          <a:prstGeom prst="rect">
            <a:avLst/>
          </a:prstGeom>
          <a:noFill/>
        </p:spPr>
        <p:txBody>
          <a:bodyPr wrap="none" rtlCol="0">
            <a:spAutoFit/>
          </a:bodyPr>
          <a:lstStyle/>
          <a:p>
            <a:r>
              <a:rPr lang="en-US" sz="8000" dirty="0">
                <a:solidFill>
                  <a:schemeClr val="accent2"/>
                </a:solidFill>
              </a:rPr>
              <a:t>How the Cloud</a:t>
            </a:r>
          </a:p>
          <a:p>
            <a:r>
              <a:rPr lang="en-US" sz="8000" dirty="0">
                <a:solidFill>
                  <a:schemeClr val="accent2"/>
                </a:solidFill>
              </a:rPr>
              <a:t>Is a Big Data’s </a:t>
            </a:r>
          </a:p>
          <a:p>
            <a:pPr algn="ctr"/>
            <a:r>
              <a:rPr lang="en-US" sz="8000" dirty="0">
                <a:solidFill>
                  <a:schemeClr val="accent2"/>
                </a:solidFill>
              </a:rPr>
              <a:t>Best Friend?</a:t>
            </a:r>
          </a:p>
        </p:txBody>
      </p:sp>
    </p:spTree>
    <p:extLst>
      <p:ext uri="{BB962C8B-B14F-4D97-AF65-F5344CB8AC3E}">
        <p14:creationId xmlns:p14="http://schemas.microsoft.com/office/powerpoint/2010/main" val="1559196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p:cNvPicPr>
            <a:picLocks noChangeAspect="1"/>
          </p:cNvPicPr>
          <p:nvPr/>
        </p:nvPicPr>
        <p:blipFill>
          <a:blip r:embed="rId2"/>
          <a:stretch>
            <a:fillRect/>
          </a:stretch>
        </p:blipFill>
        <p:spPr>
          <a:xfrm>
            <a:off x="677334" y="221431"/>
            <a:ext cx="7759908" cy="5819931"/>
          </a:xfrm>
          <a:prstGeom prst="rect">
            <a:avLst/>
          </a:prstGeom>
        </p:spPr>
      </p:pic>
    </p:spTree>
    <p:extLst>
      <p:ext uri="{BB962C8B-B14F-4D97-AF65-F5344CB8AC3E}">
        <p14:creationId xmlns:p14="http://schemas.microsoft.com/office/powerpoint/2010/main" val="1406909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5AA155-340B-4E9E-A2E3-C8419F782BAA}" type="datetime1">
              <a:rPr lang="en-US" smtClean="0"/>
              <a:t>2/17/2017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68</a:t>
            </a:fld>
            <a:endParaRPr lang="en-US" dirty="0"/>
          </a:p>
        </p:txBody>
      </p:sp>
      <p:sp>
        <p:nvSpPr>
          <p:cNvPr id="7" name="TextBox 6"/>
          <p:cNvSpPr txBox="1"/>
          <p:nvPr/>
        </p:nvSpPr>
        <p:spPr>
          <a:xfrm>
            <a:off x="303336" y="914401"/>
            <a:ext cx="9599103" cy="3785652"/>
          </a:xfrm>
          <a:prstGeom prst="rect">
            <a:avLst/>
          </a:prstGeom>
          <a:noFill/>
        </p:spPr>
        <p:txBody>
          <a:bodyPr wrap="none" rtlCol="0">
            <a:spAutoFit/>
          </a:bodyPr>
          <a:lstStyle/>
          <a:p>
            <a:pPr algn="ctr"/>
            <a:r>
              <a:rPr lang="en-US" sz="8000" dirty="0">
                <a:solidFill>
                  <a:schemeClr val="accent2"/>
                </a:solidFill>
              </a:rPr>
              <a:t>Cloud Reduces</a:t>
            </a:r>
          </a:p>
          <a:p>
            <a:pPr algn="ctr"/>
            <a:r>
              <a:rPr lang="en-US" sz="8000" dirty="0">
                <a:solidFill>
                  <a:schemeClr val="accent2"/>
                </a:solidFill>
              </a:rPr>
              <a:t>Cost</a:t>
            </a:r>
          </a:p>
          <a:p>
            <a:pPr algn="ctr"/>
            <a:r>
              <a:rPr lang="en-US" sz="8000" dirty="0">
                <a:solidFill>
                  <a:schemeClr val="accent2"/>
                </a:solidFill>
              </a:rPr>
              <a:t>For Experimentation</a:t>
            </a:r>
          </a:p>
        </p:txBody>
      </p:sp>
    </p:spTree>
    <p:extLst>
      <p:ext uri="{BB962C8B-B14F-4D97-AF65-F5344CB8AC3E}">
        <p14:creationId xmlns:p14="http://schemas.microsoft.com/office/powerpoint/2010/main" val="312066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677334" y="0"/>
            <a:ext cx="8055149" cy="6041362"/>
          </a:xfrm>
          <a:prstGeom prst="rect">
            <a:avLst/>
          </a:prstGeom>
        </p:spPr>
      </p:pic>
    </p:spTree>
    <p:extLst>
      <p:ext uri="{BB962C8B-B14F-4D97-AF65-F5344CB8AC3E}">
        <p14:creationId xmlns:p14="http://schemas.microsoft.com/office/powerpoint/2010/main" val="188187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464" y="202103"/>
            <a:ext cx="9115425" cy="6067425"/>
          </a:xfrm>
          <a:prstGeom prst="rect">
            <a:avLst/>
          </a:prstGeom>
        </p:spPr>
      </p:pic>
      <p:sp>
        <p:nvSpPr>
          <p:cNvPr id="5" name="Date Placeholder 4"/>
          <p:cNvSpPr>
            <a:spLocks noGrp="1"/>
          </p:cNvSpPr>
          <p:nvPr>
            <p:ph type="dt" sz="half" idx="10"/>
          </p:nvPr>
        </p:nvSpPr>
        <p:spPr/>
        <p:txBody>
          <a:bodyPr/>
          <a:lstStyle/>
          <a:p>
            <a:fld id="{B242BE0F-DF02-44EA-AF88-2EE749364116}"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32875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5AA155-340B-4E9E-A2E3-C8419F782BAA}" type="datetime1">
              <a:rPr lang="en-US" smtClean="0"/>
              <a:t>2/17/2017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70</a:t>
            </a:fld>
            <a:endParaRPr lang="en-US" dirty="0"/>
          </a:p>
        </p:txBody>
      </p:sp>
      <p:sp>
        <p:nvSpPr>
          <p:cNvPr id="7" name="TextBox 6"/>
          <p:cNvSpPr txBox="1"/>
          <p:nvPr/>
        </p:nvSpPr>
        <p:spPr>
          <a:xfrm>
            <a:off x="469728" y="1349115"/>
            <a:ext cx="8996502" cy="2554545"/>
          </a:xfrm>
          <a:prstGeom prst="rect">
            <a:avLst/>
          </a:prstGeom>
          <a:noFill/>
        </p:spPr>
        <p:txBody>
          <a:bodyPr wrap="none" rtlCol="0">
            <a:spAutoFit/>
          </a:bodyPr>
          <a:lstStyle/>
          <a:p>
            <a:pPr algn="ctr"/>
            <a:r>
              <a:rPr lang="en-US" sz="8000" dirty="0">
                <a:solidFill>
                  <a:schemeClr val="accent2"/>
                </a:solidFill>
              </a:rPr>
              <a:t>Cloud Optimizes</a:t>
            </a:r>
          </a:p>
          <a:p>
            <a:pPr algn="ctr"/>
            <a:r>
              <a:rPr lang="en-US" sz="8000" dirty="0">
                <a:solidFill>
                  <a:schemeClr val="accent2"/>
                </a:solidFill>
              </a:rPr>
              <a:t>Capacity Resources</a:t>
            </a:r>
          </a:p>
        </p:txBody>
      </p:sp>
    </p:spTree>
    <p:extLst>
      <p:ext uri="{BB962C8B-B14F-4D97-AF65-F5344CB8AC3E}">
        <p14:creationId xmlns:p14="http://schemas.microsoft.com/office/powerpoint/2010/main" val="397718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pic>
        <p:nvPicPr>
          <p:cNvPr id="5" name="Picture 4"/>
          <p:cNvPicPr>
            <a:picLocks noChangeAspect="1"/>
          </p:cNvPicPr>
          <p:nvPr/>
        </p:nvPicPr>
        <p:blipFill>
          <a:blip r:embed="rId2"/>
          <a:stretch>
            <a:fillRect/>
          </a:stretch>
        </p:blipFill>
        <p:spPr>
          <a:xfrm>
            <a:off x="496568" y="0"/>
            <a:ext cx="8435764" cy="6326823"/>
          </a:xfrm>
          <a:prstGeom prst="rect">
            <a:avLst/>
          </a:prstGeom>
        </p:spPr>
      </p:pic>
    </p:spTree>
    <p:extLst>
      <p:ext uri="{BB962C8B-B14F-4D97-AF65-F5344CB8AC3E}">
        <p14:creationId xmlns:p14="http://schemas.microsoft.com/office/powerpoint/2010/main" val="2947433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5AA155-340B-4E9E-A2E3-C8419F782BAA}" type="datetime1">
              <a:rPr lang="en-US" smtClean="0"/>
              <a:t>2/17/2017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72</a:t>
            </a:fld>
            <a:endParaRPr lang="en-US" dirty="0"/>
          </a:p>
        </p:txBody>
      </p:sp>
      <p:sp>
        <p:nvSpPr>
          <p:cNvPr id="7" name="TextBox 6"/>
          <p:cNvSpPr txBox="1"/>
          <p:nvPr/>
        </p:nvSpPr>
        <p:spPr>
          <a:xfrm>
            <a:off x="258999" y="1349115"/>
            <a:ext cx="9417963" cy="2554545"/>
          </a:xfrm>
          <a:prstGeom prst="rect">
            <a:avLst/>
          </a:prstGeom>
          <a:noFill/>
        </p:spPr>
        <p:txBody>
          <a:bodyPr wrap="none" rtlCol="0">
            <a:spAutoFit/>
          </a:bodyPr>
          <a:lstStyle/>
          <a:p>
            <a:pPr algn="ctr"/>
            <a:r>
              <a:rPr lang="en-US" sz="8000" dirty="0">
                <a:solidFill>
                  <a:schemeClr val="accent2"/>
                </a:solidFill>
              </a:rPr>
              <a:t>Empowers user to</a:t>
            </a:r>
          </a:p>
          <a:p>
            <a:pPr algn="ctr"/>
            <a:r>
              <a:rPr lang="en-US" sz="8000" dirty="0">
                <a:solidFill>
                  <a:schemeClr val="accent2"/>
                </a:solidFill>
              </a:rPr>
              <a:t>Balance cost &amp; time</a:t>
            </a:r>
          </a:p>
        </p:txBody>
      </p:sp>
    </p:spTree>
    <p:extLst>
      <p:ext uri="{BB962C8B-B14F-4D97-AF65-F5344CB8AC3E}">
        <p14:creationId xmlns:p14="http://schemas.microsoft.com/office/powerpoint/2010/main" val="3168418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73</a:t>
            </a:fld>
            <a:endParaRPr lang="en-US" dirty="0"/>
          </a:p>
        </p:txBody>
      </p:sp>
      <p:pic>
        <p:nvPicPr>
          <p:cNvPr id="5" name="Picture 4"/>
          <p:cNvPicPr>
            <a:picLocks noChangeAspect="1"/>
          </p:cNvPicPr>
          <p:nvPr/>
        </p:nvPicPr>
        <p:blipFill>
          <a:blip r:embed="rId2"/>
          <a:stretch>
            <a:fillRect/>
          </a:stretch>
        </p:blipFill>
        <p:spPr>
          <a:xfrm>
            <a:off x="441464" y="0"/>
            <a:ext cx="8490868" cy="6368151"/>
          </a:xfrm>
          <a:prstGeom prst="rect">
            <a:avLst/>
          </a:prstGeom>
        </p:spPr>
      </p:pic>
    </p:spTree>
    <p:extLst>
      <p:ext uri="{BB962C8B-B14F-4D97-AF65-F5344CB8AC3E}">
        <p14:creationId xmlns:p14="http://schemas.microsoft.com/office/powerpoint/2010/main" val="3622021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3" name="Footer Placeholder 2"/>
          <p:cNvSpPr>
            <a:spLocks noGrp="1"/>
          </p:cNvSpPr>
          <p:nvPr>
            <p:ph type="ftr" sz="quarter" idx="11"/>
          </p:nvPr>
        </p:nvSpPr>
        <p:spPr/>
        <p:txBody>
          <a:bodyPr/>
          <a:lstStyle/>
          <a:p>
            <a:r>
              <a:rPr lang="en-US"/>
              <a:t>Data Insights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74</a:t>
            </a:fld>
            <a:endParaRPr lang="en-US" dirty="0"/>
          </a:p>
        </p:txBody>
      </p:sp>
      <p:pic>
        <p:nvPicPr>
          <p:cNvPr id="5" name="Picture 4"/>
          <p:cNvPicPr>
            <a:picLocks noChangeAspect="1"/>
          </p:cNvPicPr>
          <p:nvPr/>
        </p:nvPicPr>
        <p:blipFill>
          <a:blip r:embed="rId2"/>
          <a:stretch>
            <a:fillRect/>
          </a:stretch>
        </p:blipFill>
        <p:spPr>
          <a:xfrm>
            <a:off x="677334" y="-18413"/>
            <a:ext cx="8566532" cy="6424899"/>
          </a:xfrm>
          <a:prstGeom prst="rect">
            <a:avLst/>
          </a:prstGeom>
        </p:spPr>
      </p:pic>
      <p:pic>
        <p:nvPicPr>
          <p:cNvPr id="6" name="Picture 5"/>
          <p:cNvPicPr>
            <a:picLocks noChangeAspect="1"/>
          </p:cNvPicPr>
          <p:nvPr/>
        </p:nvPicPr>
        <p:blipFill>
          <a:blip r:embed="rId2"/>
          <a:stretch>
            <a:fillRect/>
          </a:stretch>
        </p:blipFill>
        <p:spPr>
          <a:xfrm>
            <a:off x="1219200" y="-228600"/>
            <a:ext cx="9753600" cy="7315200"/>
          </a:xfrm>
          <a:prstGeom prst="rect">
            <a:avLst/>
          </a:prstGeom>
        </p:spPr>
      </p:pic>
    </p:spTree>
    <p:extLst>
      <p:ext uri="{BB962C8B-B14F-4D97-AF65-F5344CB8AC3E}">
        <p14:creationId xmlns:p14="http://schemas.microsoft.com/office/powerpoint/2010/main" val="1090678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45AA155-340B-4E9E-A2E3-C8419F782BAA}" type="datetime1">
              <a:rPr lang="en-US" smtClean="0"/>
              <a:t>2/17/2017</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75</a:t>
            </a:fld>
            <a:endParaRPr lang="en-US" dirty="0"/>
          </a:p>
        </p:txBody>
      </p:sp>
      <p:sp>
        <p:nvSpPr>
          <p:cNvPr id="7" name="TextBox 6"/>
          <p:cNvSpPr txBox="1"/>
          <p:nvPr/>
        </p:nvSpPr>
        <p:spPr>
          <a:xfrm>
            <a:off x="2011886" y="1349115"/>
            <a:ext cx="5912196" cy="1323439"/>
          </a:xfrm>
          <a:prstGeom prst="rect">
            <a:avLst/>
          </a:prstGeom>
          <a:noFill/>
        </p:spPr>
        <p:txBody>
          <a:bodyPr wrap="none" rtlCol="0">
            <a:spAutoFit/>
          </a:bodyPr>
          <a:lstStyle/>
          <a:p>
            <a:pPr algn="ctr"/>
            <a:r>
              <a:rPr lang="en-US" sz="8000" dirty="0">
                <a:solidFill>
                  <a:schemeClr val="accent2"/>
                </a:solidFill>
              </a:rPr>
              <a:t>Cloud Scales</a:t>
            </a:r>
          </a:p>
        </p:txBody>
      </p:sp>
    </p:spTree>
    <p:extLst>
      <p:ext uri="{BB962C8B-B14F-4D97-AF65-F5344CB8AC3E}">
        <p14:creationId xmlns:p14="http://schemas.microsoft.com/office/powerpoint/2010/main" val="1022879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531164" y="3219882"/>
            <a:ext cx="7209182"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0" y="3337870"/>
            <a:ext cx="9144000" cy="584775"/>
          </a:xfrm>
          <a:prstGeom prst="rect">
            <a:avLst/>
          </a:prstGeom>
          <a:noFill/>
        </p:spPr>
        <p:txBody>
          <a:bodyPr wrap="square" rtlCol="0">
            <a:spAutoFit/>
          </a:bodyPr>
          <a:lstStyle/>
          <a:p>
            <a:pPr algn="ctr"/>
            <a:r>
              <a:rPr lang="en-US" sz="3200" b="1" dirty="0"/>
              <a:t>Big Data - Data Lake and Cloud</a:t>
            </a:r>
          </a:p>
        </p:txBody>
      </p:sp>
    </p:spTree>
    <p:extLst>
      <p:ext uri="{BB962C8B-B14F-4D97-AF65-F5344CB8AC3E}">
        <p14:creationId xmlns:p14="http://schemas.microsoft.com/office/powerpoint/2010/main" val="43173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KEY FOCUS: SECURITY</a:t>
            </a:r>
          </a:p>
        </p:txBody>
      </p:sp>
      <p:sp>
        <p:nvSpPr>
          <p:cNvPr id="4" name="Content Placeholder 3"/>
          <p:cNvSpPr>
            <a:spLocks noGrp="1"/>
          </p:cNvSpPr>
          <p:nvPr>
            <p:ph idx="1"/>
          </p:nvPr>
        </p:nvSpPr>
        <p:spPr/>
        <p:txBody>
          <a:bodyPr>
            <a:normAutofit/>
          </a:bodyPr>
          <a:lstStyle/>
          <a:p>
            <a:pPr marL="0" indent="0">
              <a:buNone/>
            </a:pPr>
            <a:endParaRPr lang="en-US" sz="2000"/>
          </a:p>
          <a:p>
            <a:pPr lvl="1"/>
            <a:endParaRPr lang="en-US" sz="1800"/>
          </a:p>
          <a:p>
            <a:endParaRPr lang="en-US" sz="2000" dirty="0"/>
          </a:p>
        </p:txBody>
      </p:sp>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lumMod val="50000"/>
                  </a:prstClr>
                </a:solidFill>
              </a:rPr>
              <a:pPr/>
              <a:t>77</a:t>
            </a:fld>
            <a:endParaRPr lang="en-US">
              <a:solidFill>
                <a:prstClr val="white">
                  <a:lumMod val="50000"/>
                </a:prstClr>
              </a:solidFill>
            </a:endParaRPr>
          </a:p>
        </p:txBody>
      </p:sp>
      <p:graphicFrame>
        <p:nvGraphicFramePr>
          <p:cNvPr id="5" name="Diagram 4"/>
          <p:cNvGraphicFramePr/>
          <p:nvPr>
            <p:extLst/>
          </p:nvPr>
        </p:nvGraphicFramePr>
        <p:xfrm>
          <a:off x="2310063" y="1439338"/>
          <a:ext cx="8815136" cy="522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2437" y="2983432"/>
            <a:ext cx="1293600" cy="8884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579" y="5547882"/>
            <a:ext cx="1019318" cy="10478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9585" y="4237217"/>
            <a:ext cx="1004729" cy="1004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425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8270530" y="1492863"/>
            <a:ext cx="3829184" cy="519115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0" name="Rounded Rectangle 59"/>
          <p:cNvSpPr/>
          <p:nvPr/>
        </p:nvSpPr>
        <p:spPr>
          <a:xfrm>
            <a:off x="4145836" y="1506422"/>
            <a:ext cx="3908759" cy="519115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79164" y="1498405"/>
            <a:ext cx="3829184" cy="5191158"/>
          </a:xfrm>
          <a:prstGeom prst="roundRect">
            <a:avLst/>
          </a:prstGeom>
          <a:gradFill flip="none" rotWithShape="1">
            <a:path path="rect">
              <a:fillToRect l="100000" t="100000"/>
            </a:path>
            <a:tileRect r="-100000" b="-100000"/>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ENABLED DATA SCIENTISTS</a:t>
            </a:r>
          </a:p>
        </p:txBody>
      </p:sp>
      <p:sp>
        <p:nvSpPr>
          <p:cNvPr id="4" name="Content Placeholder 3"/>
          <p:cNvSpPr>
            <a:spLocks noGrp="1"/>
          </p:cNvSpPr>
          <p:nvPr>
            <p:ph idx="1"/>
          </p:nvPr>
        </p:nvSpPr>
        <p:spPr>
          <a:xfrm>
            <a:off x="1060239" y="2500558"/>
            <a:ext cx="10058400" cy="4457700"/>
          </a:xfrm>
        </p:spPr>
        <p:txBody>
          <a:bodyPr/>
          <a:lstStyle/>
          <a:p>
            <a:pPr marL="0" indent="0">
              <a:buNone/>
            </a:pPr>
            <a:endParaRPr lang="en-US" dirty="0"/>
          </a:p>
          <a:p>
            <a:pPr lvl="1"/>
            <a:endParaRPr lang="en-US" dirty="0"/>
          </a:p>
          <a:p>
            <a:endParaRPr lang="en-US" dirty="0"/>
          </a:p>
        </p:txBody>
      </p:sp>
      <p:sp>
        <p:nvSpPr>
          <p:cNvPr id="3" name="Slide Number Placeholder 2"/>
          <p:cNvSpPr>
            <a:spLocks noGrp="1"/>
          </p:cNvSpPr>
          <p:nvPr>
            <p:ph type="sldNum" sz="quarter" idx="12"/>
          </p:nvPr>
        </p:nvSpPr>
        <p:spPr>
          <a:xfrm>
            <a:off x="79169" y="7180508"/>
            <a:ext cx="523875" cy="274320"/>
          </a:xfrm>
        </p:spPr>
        <p:txBody>
          <a:bodyPr/>
          <a:lstStyle/>
          <a:p>
            <a:fld id="{EE2556C5-CE8C-6547-B838-EA80C61A4AF7}" type="slidenum">
              <a:rPr lang="en-US" smtClean="0">
                <a:solidFill>
                  <a:prstClr val="white">
                    <a:lumMod val="50000"/>
                  </a:prstClr>
                </a:solidFill>
              </a:rPr>
              <a:pPr/>
              <a:t>78</a:t>
            </a:fld>
            <a:endParaRPr lang="en-US">
              <a:solidFill>
                <a:prstClr val="white">
                  <a:lumMod val="50000"/>
                </a:prstClr>
              </a:solidFill>
            </a:endParaRPr>
          </a:p>
        </p:txBody>
      </p:sp>
      <p:sp>
        <p:nvSpPr>
          <p:cNvPr id="36" name="Chord 35"/>
          <p:cNvSpPr/>
          <p:nvPr/>
        </p:nvSpPr>
        <p:spPr>
          <a:xfrm>
            <a:off x="149943" y="1530489"/>
            <a:ext cx="1342287" cy="1342287"/>
          </a:xfrm>
          <a:prstGeom prst="chord">
            <a:avLst>
              <a:gd name="adj1" fmla="val 4800000"/>
              <a:gd name="adj2" fmla="val 16800000"/>
            </a:avLst>
          </a:prstGeom>
          <a:solidFill>
            <a:srgbClr val="45AE22">
              <a:tint val="40000"/>
              <a:hueOff val="0"/>
              <a:satOff val="0"/>
              <a:lumOff val="0"/>
              <a:alphaOff val="0"/>
            </a:srgbClr>
          </a:solidFill>
          <a:ln w="6350" cap="flat" cmpd="sng" algn="ctr">
            <a:solidFill>
              <a:srgbClr val="000000">
                <a:hueOff val="0"/>
                <a:satOff val="0"/>
                <a:lumOff val="0"/>
                <a:alphaOff val="0"/>
              </a:srgbClr>
            </a:solidFill>
            <a:prstDash val="solid"/>
            <a:miter lim="800000"/>
          </a:ln>
          <a:effectLst/>
          <a:scene3d>
            <a:camera prst="orthographicFront">
              <a:rot lat="0" lon="0" rev="0"/>
            </a:camera>
            <a:lightRig rig="contrasting" dir="t">
              <a:rot lat="0" lon="0" rev="1200000"/>
            </a:lightRig>
          </a:scene3d>
          <a:sp3d z="-300000" prstMaterial="plastic"/>
        </p:spPr>
      </p:sp>
      <p:sp>
        <p:nvSpPr>
          <p:cNvPr id="37" name="Pie 36"/>
          <p:cNvSpPr/>
          <p:nvPr/>
        </p:nvSpPr>
        <p:spPr>
          <a:xfrm>
            <a:off x="284172" y="1664718"/>
            <a:ext cx="1073828" cy="1073829"/>
          </a:xfrm>
          <a:prstGeom prst="pie">
            <a:avLst>
              <a:gd name="adj1" fmla="val 12600000"/>
              <a:gd name="adj2" fmla="val 16200000"/>
            </a:avLst>
          </a:prstGeom>
          <a:solidFill>
            <a:srgbClr val="45AE22">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p:spPr>
      </p:sp>
      <p:grpSp>
        <p:nvGrpSpPr>
          <p:cNvPr id="38" name="Group 37"/>
          <p:cNvGrpSpPr/>
          <p:nvPr/>
        </p:nvGrpSpPr>
        <p:grpSpPr>
          <a:xfrm>
            <a:off x="149944" y="3007005"/>
            <a:ext cx="805372" cy="3892632"/>
            <a:chOff x="4105" y="1487043"/>
            <a:chExt cx="805372" cy="3892632"/>
          </a:xfrm>
        </p:grpSpPr>
        <p:sp>
          <p:nvSpPr>
            <p:cNvPr id="58" name="Rectangle 57"/>
            <p:cNvSpPr/>
            <p:nvPr/>
          </p:nvSpPr>
          <p:spPr>
            <a:xfrm rot="16200000">
              <a:off x="-1539525" y="3030673"/>
              <a:ext cx="3892632" cy="805372"/>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59" name="Rectangle 58"/>
            <p:cNvSpPr/>
            <p:nvPr/>
          </p:nvSpPr>
          <p:spPr>
            <a:xfrm rot="16200000">
              <a:off x="-1539525" y="3030673"/>
              <a:ext cx="3892632" cy="805372"/>
            </a:xfrm>
            <a:prstGeom prst="rect">
              <a:avLst/>
            </a:prstGeom>
            <a:noFill/>
            <a:ln>
              <a:noFill/>
            </a:ln>
            <a:effectLst/>
          </p:spPr>
          <p:txBody>
            <a:bodyPr spcFirstLastPara="0" vert="horz" wrap="square" lIns="0" tIns="0" rIns="0" bIns="0" numCol="1" spcCol="1270" anchor="b" anchorCtr="0">
              <a:noAutofit/>
            </a:bodyPr>
            <a:lstStyle/>
            <a:p>
              <a:pPr marL="0" marR="0" lvl="0" indent="0" algn="r" defTabSz="1066800" eaLnBrk="1" fontAlgn="auto" latinLnBrk="0" hangingPunct="1">
                <a:lnSpc>
                  <a:spcPct val="90000"/>
                </a:lnSpc>
                <a:spcBef>
                  <a:spcPct val="0"/>
                </a:spcBef>
                <a:spcAft>
                  <a:spcPct val="35000"/>
                </a:spcAft>
                <a:buClrTx/>
                <a:buSzTx/>
                <a:buFontTx/>
                <a:buNone/>
                <a:tabLst/>
                <a:defRPr/>
              </a:pPr>
              <a:r>
                <a:rPr kumimoji="0" lang="en-US" sz="2200" b="1"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Secure Small Data Systems</a:t>
              </a:r>
            </a:p>
          </p:txBody>
        </p:sp>
      </p:grpSp>
      <p:grpSp>
        <p:nvGrpSpPr>
          <p:cNvPr id="39" name="Group 38"/>
          <p:cNvGrpSpPr/>
          <p:nvPr/>
        </p:nvGrpSpPr>
        <p:grpSpPr>
          <a:xfrm>
            <a:off x="1089550" y="1530484"/>
            <a:ext cx="2684573" cy="5465400"/>
            <a:chOff x="943705" y="10527"/>
            <a:chExt cx="2684574" cy="5465400"/>
          </a:xfrm>
        </p:grpSpPr>
        <p:sp>
          <p:nvSpPr>
            <p:cNvPr id="56" name="Rectangle 55"/>
            <p:cNvSpPr/>
            <p:nvPr/>
          </p:nvSpPr>
          <p:spPr>
            <a:xfrm>
              <a:off x="943705" y="10527"/>
              <a:ext cx="2684574" cy="5369148"/>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57" name="Rectangle 56"/>
            <p:cNvSpPr/>
            <p:nvPr/>
          </p:nvSpPr>
          <p:spPr>
            <a:xfrm>
              <a:off x="943705" y="106779"/>
              <a:ext cx="2684574" cy="5369148"/>
            </a:xfrm>
            <a:prstGeom prst="rect">
              <a:avLst/>
            </a:prstGeom>
            <a:noFill/>
            <a:ln>
              <a:noFill/>
            </a:ln>
            <a:effectLst/>
          </p:spPr>
          <p:txBody>
            <a:bodyPr spcFirstLastPara="0" vert="horz" wrap="square" lIns="0" tIns="0" rIns="0" bIns="0" numCol="1" spcCol="1270" anchor="t" anchorCtr="0">
              <a:noAutofit/>
            </a:bodyPr>
            <a:lstStyle/>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1"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Data</a:t>
              </a:r>
              <a:r>
                <a:rPr kumimoji="0" lang="en-US" sz="1900" b="1" i="0" u="none" strike="noStrike" kern="1200" cap="none" spc="0" normalizeH="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 Scientists worked on Sample Sets of data</a:t>
              </a:r>
              <a:endParaRPr kumimoji="0" lang="en-US" sz="1900" b="1"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&lt; 10 – 20 GB </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Non Clustered</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ELB ec2 Nodes</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Simple tools like R Console, Python</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Interactive tools like R-Studio,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Jupyterhub</a:t>
              </a: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pSp>
      <p:sp>
        <p:nvSpPr>
          <p:cNvPr id="40" name="Chord 39"/>
          <p:cNvSpPr/>
          <p:nvPr/>
        </p:nvSpPr>
        <p:spPr>
          <a:xfrm>
            <a:off x="4243919" y="1530489"/>
            <a:ext cx="1342287" cy="1342287"/>
          </a:xfrm>
          <a:prstGeom prst="chord">
            <a:avLst>
              <a:gd name="adj1" fmla="val 4800000"/>
              <a:gd name="adj2" fmla="val 16800000"/>
            </a:avLst>
          </a:prstGeom>
          <a:solidFill>
            <a:srgbClr val="45AE22">
              <a:tint val="40000"/>
              <a:hueOff val="0"/>
              <a:satOff val="0"/>
              <a:lumOff val="0"/>
              <a:alphaOff val="0"/>
            </a:srgbClr>
          </a:solidFill>
          <a:ln w="6350" cap="flat" cmpd="sng" algn="ctr">
            <a:solidFill>
              <a:srgbClr val="000000">
                <a:hueOff val="0"/>
                <a:satOff val="0"/>
                <a:lumOff val="0"/>
                <a:alphaOff val="0"/>
              </a:srgbClr>
            </a:solidFill>
            <a:prstDash val="solid"/>
            <a:miter lim="800000"/>
          </a:ln>
          <a:effectLst/>
          <a:scene3d>
            <a:camera prst="orthographicFront">
              <a:rot lat="0" lon="0" rev="0"/>
            </a:camera>
            <a:lightRig rig="contrasting" dir="t">
              <a:rot lat="0" lon="0" rev="1200000"/>
            </a:lightRig>
          </a:scene3d>
          <a:sp3d z="-300000" prstMaterial="plastic"/>
        </p:spPr>
      </p:sp>
      <p:sp>
        <p:nvSpPr>
          <p:cNvPr id="41" name="Pie 40"/>
          <p:cNvSpPr/>
          <p:nvPr/>
        </p:nvSpPr>
        <p:spPr>
          <a:xfrm>
            <a:off x="4411581" y="1664718"/>
            <a:ext cx="1073828" cy="1073829"/>
          </a:xfrm>
          <a:prstGeom prst="pie">
            <a:avLst>
              <a:gd name="adj1" fmla="val 9000000"/>
              <a:gd name="adj2" fmla="val 16200000"/>
            </a:avLst>
          </a:prstGeom>
          <a:solidFill>
            <a:srgbClr val="FFFF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p:spPr>
      </p:sp>
      <p:grpSp>
        <p:nvGrpSpPr>
          <p:cNvPr id="42" name="Group 41"/>
          <p:cNvGrpSpPr/>
          <p:nvPr/>
        </p:nvGrpSpPr>
        <p:grpSpPr>
          <a:xfrm>
            <a:off x="4277351" y="3007005"/>
            <a:ext cx="805372" cy="3892632"/>
            <a:chOff x="4131512" y="1487043"/>
            <a:chExt cx="805372" cy="3892632"/>
          </a:xfrm>
        </p:grpSpPr>
        <p:sp>
          <p:nvSpPr>
            <p:cNvPr id="54" name="Rectangle 53"/>
            <p:cNvSpPr/>
            <p:nvPr/>
          </p:nvSpPr>
          <p:spPr>
            <a:xfrm rot="16200000">
              <a:off x="2587882" y="3030673"/>
              <a:ext cx="3892632" cy="805372"/>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55" name="Rectangle 54"/>
            <p:cNvSpPr/>
            <p:nvPr/>
          </p:nvSpPr>
          <p:spPr>
            <a:xfrm rot="16200000">
              <a:off x="2587882" y="3030673"/>
              <a:ext cx="3892632" cy="805372"/>
            </a:xfrm>
            <a:prstGeom prst="rect">
              <a:avLst/>
            </a:prstGeom>
            <a:noFill/>
            <a:ln>
              <a:noFill/>
            </a:ln>
            <a:effectLst/>
          </p:spPr>
          <p:txBody>
            <a:bodyPr spcFirstLastPara="0" vert="horz" wrap="square" lIns="0" tIns="0" rIns="0" bIns="0" numCol="1" spcCol="1270" anchor="b" anchorCtr="0">
              <a:noAutofit/>
            </a:bodyPr>
            <a:lstStyle/>
            <a:p>
              <a:pPr marL="0" marR="0" lvl="0" indent="0" algn="r" defTabSz="1066800" eaLnBrk="1" fontAlgn="auto" latinLnBrk="0" hangingPunct="1">
                <a:lnSpc>
                  <a:spcPct val="90000"/>
                </a:lnSpc>
                <a:spcBef>
                  <a:spcPct val="0"/>
                </a:spcBef>
                <a:spcAft>
                  <a:spcPct val="35000"/>
                </a:spcAft>
                <a:buClrTx/>
                <a:buSzTx/>
                <a:buFontTx/>
                <a:buNone/>
                <a:tabLst/>
                <a:defRPr/>
              </a:pPr>
              <a:r>
                <a:rPr kumimoji="0" lang="en-US" sz="2200" b="1"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Clustered Development Systems</a:t>
              </a:r>
            </a:p>
          </p:txBody>
        </p:sp>
      </p:grpSp>
      <p:grpSp>
        <p:nvGrpSpPr>
          <p:cNvPr id="43" name="Group 42"/>
          <p:cNvGrpSpPr/>
          <p:nvPr/>
        </p:nvGrpSpPr>
        <p:grpSpPr>
          <a:xfrm>
            <a:off x="5189242" y="1530484"/>
            <a:ext cx="2712284" cy="5481442"/>
            <a:chOff x="5043403" y="10527"/>
            <a:chExt cx="2712284" cy="5481442"/>
          </a:xfrm>
        </p:grpSpPr>
        <p:sp>
          <p:nvSpPr>
            <p:cNvPr id="52" name="Rectangle 51"/>
            <p:cNvSpPr/>
            <p:nvPr/>
          </p:nvSpPr>
          <p:spPr>
            <a:xfrm>
              <a:off x="5071113" y="10527"/>
              <a:ext cx="2684574" cy="5369148"/>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53" name="Rectangle 52"/>
            <p:cNvSpPr/>
            <p:nvPr/>
          </p:nvSpPr>
          <p:spPr>
            <a:xfrm>
              <a:off x="5043403" y="122821"/>
              <a:ext cx="2684574" cy="5369148"/>
            </a:xfrm>
            <a:prstGeom prst="rect">
              <a:avLst/>
            </a:prstGeom>
            <a:noFill/>
            <a:ln>
              <a:noFill/>
            </a:ln>
            <a:effectLst/>
          </p:spPr>
          <p:txBody>
            <a:bodyPr spcFirstLastPara="0" vert="horz" wrap="square" lIns="0" tIns="0" rIns="0" bIns="0" numCol="1" spcCol="1270" anchor="t" anchorCtr="0">
              <a:noAutofit/>
            </a:bodyPr>
            <a:lstStyle/>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1"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Data Scientists and Architects worked on bigger data sets</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&lt; 6 – 8 TB</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Clustered</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Distributed tools like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SparkR</a:t>
              </a: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PySpark</a:t>
              </a: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Interactive tools like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Jupyterhub</a:t>
              </a: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44" name="Chord 43"/>
          <p:cNvSpPr/>
          <p:nvPr/>
        </p:nvSpPr>
        <p:spPr>
          <a:xfrm>
            <a:off x="8404759" y="1530489"/>
            <a:ext cx="1342287" cy="1342287"/>
          </a:xfrm>
          <a:prstGeom prst="chord">
            <a:avLst>
              <a:gd name="adj1" fmla="val 4800000"/>
              <a:gd name="adj2" fmla="val 16800000"/>
            </a:avLst>
          </a:prstGeom>
          <a:solidFill>
            <a:srgbClr val="45AE22">
              <a:tint val="40000"/>
              <a:hueOff val="0"/>
              <a:satOff val="0"/>
              <a:lumOff val="0"/>
              <a:alphaOff val="0"/>
            </a:srgbClr>
          </a:solidFill>
          <a:ln w="6350" cap="flat" cmpd="sng" algn="ctr">
            <a:solidFill>
              <a:srgbClr val="000000">
                <a:hueOff val="0"/>
                <a:satOff val="0"/>
                <a:lumOff val="0"/>
                <a:alphaOff val="0"/>
              </a:srgbClr>
            </a:solidFill>
            <a:prstDash val="solid"/>
            <a:miter lim="800000"/>
          </a:ln>
          <a:effectLst/>
          <a:scene3d>
            <a:camera prst="orthographicFront">
              <a:rot lat="0" lon="0" rev="0"/>
            </a:camera>
            <a:lightRig rig="contrasting" dir="t">
              <a:rot lat="0" lon="0" rev="1200000"/>
            </a:lightRig>
          </a:scene3d>
          <a:sp3d z="-300000" prstMaterial="plastic"/>
        </p:spPr>
      </p:sp>
      <p:sp>
        <p:nvSpPr>
          <p:cNvPr id="45" name="Pie 44"/>
          <p:cNvSpPr/>
          <p:nvPr/>
        </p:nvSpPr>
        <p:spPr>
          <a:xfrm>
            <a:off x="8538989" y="1664718"/>
            <a:ext cx="1073828" cy="1073829"/>
          </a:xfrm>
          <a:prstGeom prst="pie">
            <a:avLst>
              <a:gd name="adj1" fmla="val 5400000"/>
              <a:gd name="adj2" fmla="val 16200000"/>
            </a:avLst>
          </a:prstGeom>
          <a:solidFill>
            <a:srgbClr val="F2760D">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p:spPr>
      </p:sp>
      <p:grpSp>
        <p:nvGrpSpPr>
          <p:cNvPr id="46" name="Group 45"/>
          <p:cNvGrpSpPr/>
          <p:nvPr/>
        </p:nvGrpSpPr>
        <p:grpSpPr>
          <a:xfrm>
            <a:off x="8404758" y="3007005"/>
            <a:ext cx="805372" cy="3892632"/>
            <a:chOff x="8258919" y="1487043"/>
            <a:chExt cx="805372" cy="3892632"/>
          </a:xfrm>
        </p:grpSpPr>
        <p:sp>
          <p:nvSpPr>
            <p:cNvPr id="50" name="Rectangle 49"/>
            <p:cNvSpPr/>
            <p:nvPr/>
          </p:nvSpPr>
          <p:spPr>
            <a:xfrm rot="16200000">
              <a:off x="6715289" y="3030673"/>
              <a:ext cx="3892632" cy="805372"/>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51" name="Rectangle 50"/>
            <p:cNvSpPr/>
            <p:nvPr/>
          </p:nvSpPr>
          <p:spPr>
            <a:xfrm rot="16200000">
              <a:off x="6715289" y="3030673"/>
              <a:ext cx="3892632" cy="805372"/>
            </a:xfrm>
            <a:prstGeom prst="rect">
              <a:avLst/>
            </a:prstGeom>
            <a:noFill/>
            <a:ln>
              <a:noFill/>
            </a:ln>
            <a:effectLst/>
          </p:spPr>
          <p:txBody>
            <a:bodyPr spcFirstLastPara="0" vert="horz" wrap="square" lIns="0" tIns="0" rIns="0" bIns="0" numCol="1" spcCol="1270" anchor="b" anchorCtr="0">
              <a:noAutofit/>
            </a:bodyPr>
            <a:lstStyle/>
            <a:p>
              <a:pPr marL="0" marR="0" lvl="0" indent="0" algn="r" defTabSz="1066800" eaLnBrk="1" fontAlgn="auto" latinLnBrk="0" hangingPunct="1">
                <a:lnSpc>
                  <a:spcPct val="90000"/>
                </a:lnSpc>
                <a:spcBef>
                  <a:spcPct val="0"/>
                </a:spcBef>
                <a:spcAft>
                  <a:spcPct val="35000"/>
                </a:spcAft>
                <a:buClrTx/>
                <a:buSzTx/>
                <a:buFontTx/>
                <a:buNone/>
                <a:tabLst/>
                <a:defRPr/>
              </a:pPr>
              <a:r>
                <a:rPr kumimoji="0" lang="en-US" sz="2200" b="1"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Clustered Production Systems</a:t>
              </a:r>
            </a:p>
          </p:txBody>
        </p:sp>
      </p:grpSp>
      <p:grpSp>
        <p:nvGrpSpPr>
          <p:cNvPr id="47" name="Group 46"/>
          <p:cNvGrpSpPr/>
          <p:nvPr/>
        </p:nvGrpSpPr>
        <p:grpSpPr>
          <a:xfrm>
            <a:off x="9316650" y="1530484"/>
            <a:ext cx="2712284" cy="5481442"/>
            <a:chOff x="9170811" y="10527"/>
            <a:chExt cx="2712284" cy="5481442"/>
          </a:xfrm>
        </p:grpSpPr>
        <p:sp>
          <p:nvSpPr>
            <p:cNvPr id="48" name="Rectangle 47"/>
            <p:cNvSpPr/>
            <p:nvPr/>
          </p:nvSpPr>
          <p:spPr>
            <a:xfrm>
              <a:off x="9198521" y="10527"/>
              <a:ext cx="2684574" cy="5369148"/>
            </a:xfrm>
            <a:prstGeom prst="rect">
              <a:avLst/>
            </a:prstGeom>
            <a:noFill/>
            <a:ln w="6350" cap="flat" cmpd="sng" algn="ctr">
              <a:solidFill>
                <a:srgbClr val="000000">
                  <a:alpha val="0"/>
                  <a:hueOff val="0"/>
                  <a:satOff val="0"/>
                  <a:lumOff val="0"/>
                  <a:alphaOff val="0"/>
                </a:srgbClr>
              </a:solidFill>
              <a:prstDash val="solid"/>
              <a:miter lim="800000"/>
            </a:ln>
            <a:effectLst/>
          </p:spPr>
        </p:sp>
        <p:sp>
          <p:nvSpPr>
            <p:cNvPr id="49" name="Rectangle 48"/>
            <p:cNvSpPr/>
            <p:nvPr/>
          </p:nvSpPr>
          <p:spPr>
            <a:xfrm>
              <a:off x="9170811" y="122821"/>
              <a:ext cx="2684574" cy="5369148"/>
            </a:xfrm>
            <a:prstGeom prst="rect">
              <a:avLst/>
            </a:prstGeom>
            <a:noFill/>
            <a:ln>
              <a:noFill/>
            </a:ln>
            <a:effectLst/>
          </p:spPr>
          <p:txBody>
            <a:bodyPr spcFirstLastPara="0" vert="horz" wrap="square" lIns="0" tIns="0" rIns="0" bIns="0" numCol="1" spcCol="1270" anchor="t" anchorCtr="0">
              <a:noAutofit/>
            </a:bodyPr>
            <a:lstStyle/>
            <a:p>
              <a:pPr marL="0" marR="0" lvl="0" indent="0" algn="l" defTabSz="844550" eaLnBrk="1" fontAlgn="auto" latinLnBrk="0" hangingPunct="1">
                <a:lnSpc>
                  <a:spcPct val="90000"/>
                </a:lnSpc>
                <a:spcBef>
                  <a:spcPct val="0"/>
                </a:spcBef>
                <a:spcAft>
                  <a:spcPct val="35000"/>
                </a:spcAft>
                <a:buClrTx/>
                <a:buSzTx/>
                <a:buFontTx/>
                <a:buNone/>
                <a:tabLst/>
                <a:defRPr/>
              </a:pPr>
              <a:r>
                <a:rPr lang="en-US" sz="1900" b="1" dirty="0">
                  <a:solidFill>
                    <a:srgbClr val="000000">
                      <a:hueOff val="0"/>
                      <a:satOff val="0"/>
                      <a:lumOff val="0"/>
                      <a:alphaOff val="0"/>
                    </a:srgbClr>
                  </a:solidFill>
                  <a:latin typeface="Verdana" panose="020B0604030504040204" pitchFamily="34" charset="0"/>
                  <a:ea typeface="Verdana" panose="020B0604030504040204" pitchFamily="34" charset="0"/>
                  <a:cs typeface="Verdana" panose="020B0604030504040204" pitchFamily="34" charset="0"/>
                </a:rPr>
                <a:t>Data Scientists and </a:t>
              </a:r>
              <a:r>
                <a:rPr kumimoji="0" lang="en-US" sz="1900" b="1"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Architects</a:t>
              </a:r>
              <a:r>
                <a:rPr kumimoji="0" lang="en-US" sz="1900" b="1" i="0" u="none" strike="noStrike" kern="1200" cap="none" spc="0" normalizeH="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900" b="1"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worked on full data sets</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Burst capacity in nature</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Clustered</a:t>
              </a: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Distributed tools like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SparkR</a:t>
              </a: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PySpark</a:t>
              </a: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84455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Interactive tools like </a:t>
              </a:r>
              <a:r>
                <a:rPr kumimoji="0" lang="en-US" sz="1900" b="0" i="0" u="none" strike="noStrike" kern="1200" cap="none" spc="0" normalizeH="0" baseline="0" noProof="0" dirty="0" err="1">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rPr>
                <a:t>Jupyterhub</a:t>
              </a:r>
              <a:endParaRPr kumimoji="0" lang="en-US" sz="1900" b="0" i="0" u="none" strike="noStrike" kern="1200" cap="none" spc="0" normalizeH="0" baseline="0" noProof="0" dirty="0">
                <a:ln>
                  <a:noFill/>
                </a:ln>
                <a:solidFill>
                  <a:srgbClr val="000000">
                    <a:hueOff val="0"/>
                    <a:satOff val="0"/>
                    <a:lumOff val="0"/>
                    <a:alphaOff val="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62" name="Right Arrow 61"/>
          <p:cNvSpPr/>
          <p:nvPr/>
        </p:nvSpPr>
        <p:spPr>
          <a:xfrm>
            <a:off x="3774125" y="2646579"/>
            <a:ext cx="551415" cy="533739"/>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0" dirty="0" err="1"/>
          </a:p>
        </p:txBody>
      </p:sp>
      <p:sp>
        <p:nvSpPr>
          <p:cNvPr id="63" name="Right Arrow 62"/>
          <p:cNvSpPr/>
          <p:nvPr/>
        </p:nvSpPr>
        <p:spPr>
          <a:xfrm rot="10800000">
            <a:off x="3703121" y="5545345"/>
            <a:ext cx="551415" cy="533739"/>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0" dirty="0" err="1"/>
          </a:p>
        </p:txBody>
      </p:sp>
      <p:sp>
        <p:nvSpPr>
          <p:cNvPr id="64" name="Right Arrow 63"/>
          <p:cNvSpPr/>
          <p:nvPr/>
        </p:nvSpPr>
        <p:spPr>
          <a:xfrm>
            <a:off x="7992834" y="2646579"/>
            <a:ext cx="551415" cy="533739"/>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0" dirty="0" err="1"/>
          </a:p>
        </p:txBody>
      </p:sp>
      <p:sp>
        <p:nvSpPr>
          <p:cNvPr id="65" name="Right Arrow 64"/>
          <p:cNvSpPr/>
          <p:nvPr/>
        </p:nvSpPr>
        <p:spPr>
          <a:xfrm rot="10800000">
            <a:off x="7871606" y="5541203"/>
            <a:ext cx="551415" cy="533739"/>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000" dirty="0" err="1"/>
          </a:p>
        </p:txBody>
      </p:sp>
    </p:spTree>
    <p:extLst>
      <p:ext uri="{BB962C8B-B14F-4D97-AF65-F5344CB8AC3E}">
        <p14:creationId xmlns:p14="http://schemas.microsoft.com/office/powerpoint/2010/main" val="17562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689432" y="6172205"/>
            <a:ext cx="1844842" cy="495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92252" y="1476107"/>
            <a:ext cx="3829184" cy="519115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ounded Rectangle 6"/>
          <p:cNvSpPr/>
          <p:nvPr/>
        </p:nvSpPr>
        <p:spPr>
          <a:xfrm>
            <a:off x="2090991" y="1477612"/>
            <a:ext cx="3908758" cy="519115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BATCH PROCESSING WAS ESSENTIAL</a:t>
            </a:r>
          </a:p>
        </p:txBody>
      </p:sp>
      <p:sp>
        <p:nvSpPr>
          <p:cNvPr id="4" name="Content Placeholder 3"/>
          <p:cNvSpPr>
            <a:spLocks noGrp="1"/>
          </p:cNvSpPr>
          <p:nvPr>
            <p:ph idx="1"/>
          </p:nvPr>
        </p:nvSpPr>
        <p:spPr/>
        <p:txBody>
          <a:bodyPr/>
          <a:lstStyle/>
          <a:p>
            <a:pPr marL="0" indent="0">
              <a:buNone/>
            </a:pPr>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lumMod val="50000"/>
                  </a:prstClr>
                </a:solidFill>
              </a:rPr>
              <a:pPr/>
              <a:t>79</a:t>
            </a:fld>
            <a:endParaRPr lang="en-US">
              <a:solidFill>
                <a:prstClr val="white">
                  <a:lumMod val="50000"/>
                </a:prstClr>
              </a:solidFill>
            </a:endParaRPr>
          </a:p>
        </p:txBody>
      </p:sp>
      <p:graphicFrame>
        <p:nvGraphicFramePr>
          <p:cNvPr id="6" name="Diagram 5"/>
          <p:cNvGraphicFramePr/>
          <p:nvPr>
            <p:extLst/>
          </p:nvPr>
        </p:nvGraphicFramePr>
        <p:xfrm>
          <a:off x="124691" y="1603483"/>
          <a:ext cx="11887200" cy="514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5783179" y="2500008"/>
            <a:ext cx="641320" cy="55698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1" name="Right Arrow 10"/>
          <p:cNvSpPr/>
          <p:nvPr/>
        </p:nvSpPr>
        <p:spPr>
          <a:xfrm rot="10800000">
            <a:off x="5661952" y="5394633"/>
            <a:ext cx="641320" cy="55698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Tree>
    <p:extLst>
      <p:ext uri="{BB962C8B-B14F-4D97-AF65-F5344CB8AC3E}">
        <p14:creationId xmlns:p14="http://schemas.microsoft.com/office/powerpoint/2010/main" val="83422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3532" y="146161"/>
            <a:ext cx="8185808" cy="5895975"/>
          </a:xfrm>
          <a:prstGeom prst="rect">
            <a:avLst/>
          </a:prstGeom>
        </p:spPr>
      </p:pic>
      <p:sp>
        <p:nvSpPr>
          <p:cNvPr id="5" name="Date Placeholder 4"/>
          <p:cNvSpPr>
            <a:spLocks noGrp="1"/>
          </p:cNvSpPr>
          <p:nvPr>
            <p:ph type="dt" sz="half" idx="10"/>
          </p:nvPr>
        </p:nvSpPr>
        <p:spPr/>
        <p:txBody>
          <a:bodyPr/>
          <a:lstStyle/>
          <a:p>
            <a:fld id="{D769EFA8-E4C5-4A19-B8EE-FD9DC6295CE9}"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981507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Scaling vs Elastic Map Reduce</a:t>
            </a:r>
          </a:p>
        </p:txBody>
      </p:sp>
      <p:sp>
        <p:nvSpPr>
          <p:cNvPr id="3" name="Content Placeholder 2"/>
          <p:cNvSpPr>
            <a:spLocks noGrp="1"/>
          </p:cNvSpPr>
          <p:nvPr>
            <p:ph idx="1"/>
          </p:nvPr>
        </p:nvSpPr>
        <p:spPr/>
        <p:txBody>
          <a:bodyPr/>
          <a:lstStyle/>
          <a:p>
            <a:r>
              <a:rPr lang="en-US" dirty="0"/>
              <a:t>Auto Scaling</a:t>
            </a:r>
          </a:p>
          <a:p>
            <a:pPr lvl="1"/>
            <a:r>
              <a:rPr lang="en-US" dirty="0">
                <a:solidFill>
                  <a:schemeClr val="bg1"/>
                </a:solidFill>
              </a:rPr>
              <a:t>Tried AWS Auto scaling, the rules set at the infrastructure level was helping development jobs to spin up more nodes</a:t>
            </a:r>
          </a:p>
          <a:p>
            <a:pPr lvl="1"/>
            <a:r>
              <a:rPr lang="en-US" dirty="0">
                <a:solidFill>
                  <a:schemeClr val="bg1"/>
                </a:solidFill>
              </a:rPr>
              <a:t>Auto scaling was hard to set at the job level</a:t>
            </a:r>
          </a:p>
          <a:p>
            <a:r>
              <a:rPr lang="en-US" dirty="0"/>
              <a:t>Elastic Map Reduce</a:t>
            </a:r>
          </a:p>
          <a:p>
            <a:pPr lvl="1"/>
            <a:r>
              <a:rPr lang="en-US" dirty="0">
                <a:solidFill>
                  <a:schemeClr val="bg1"/>
                </a:solidFill>
              </a:rPr>
              <a:t>Auto scaling could be controlled at the job level</a:t>
            </a:r>
          </a:p>
          <a:p>
            <a:pPr lvl="1"/>
            <a:r>
              <a:rPr lang="en-US" dirty="0">
                <a:solidFill>
                  <a:schemeClr val="bg1"/>
                </a:solidFill>
              </a:rPr>
              <a:t>If all rules are known, it was easy to setup burst capacity EMR jobs</a:t>
            </a:r>
          </a:p>
        </p:txBody>
      </p:sp>
    </p:spTree>
    <p:extLst>
      <p:ext uri="{BB962C8B-B14F-4D97-AF65-F5344CB8AC3E}">
        <p14:creationId xmlns:p14="http://schemas.microsoft.com/office/powerpoint/2010/main" val="253325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ESTABLISHED DEVOPS</a:t>
            </a:r>
          </a:p>
        </p:txBody>
      </p:sp>
      <p:graphicFrame>
        <p:nvGraphicFramePr>
          <p:cNvPr id="4" name="Content Placeholder 3"/>
          <p:cNvGraphicFramePr>
            <a:graphicFrameLocks noGrp="1"/>
          </p:cNvGraphicFramePr>
          <p:nvPr>
            <p:ph idx="1"/>
            <p:extLst/>
          </p:nvPr>
        </p:nvGraphicFramePr>
        <p:xfrm>
          <a:off x="1034716" y="1714500"/>
          <a:ext cx="10058400"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31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81" y="192789"/>
            <a:ext cx="1444752" cy="6474645"/>
          </a:xfrm>
        </p:spPr>
        <p:txBody>
          <a:bodyPr vert="vert270" anchor="b">
            <a:noAutofit/>
          </a:bodyPr>
          <a:lstStyle/>
          <a:p>
            <a:r>
              <a:rPr lang="en-US" sz="32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DATA LAKE FOR</a:t>
            </a:r>
            <a:br>
              <a:rPr lang="en-US" sz="32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br>
            <a:r>
              <a:rPr lang="en-US" sz="32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DISPARATE DATA SOURCES </a:t>
            </a:r>
          </a:p>
        </p:txBody>
      </p:sp>
      <p:grpSp>
        <p:nvGrpSpPr>
          <p:cNvPr id="4" name="Group 3"/>
          <p:cNvGrpSpPr>
            <a:grpSpLocks noChangeAspect="1"/>
          </p:cNvGrpSpPr>
          <p:nvPr/>
        </p:nvGrpSpPr>
        <p:grpSpPr>
          <a:xfrm>
            <a:off x="2123013" y="-1621842"/>
            <a:ext cx="9601200" cy="8732548"/>
            <a:chOff x="698972" y="-2218764"/>
            <a:chExt cx="10562763" cy="9607115"/>
          </a:xfrm>
        </p:grpSpPr>
        <p:pic>
          <p:nvPicPr>
            <p:cNvPr id="5" name="Picture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61939" y="-2218764"/>
              <a:ext cx="9342157" cy="9607115"/>
            </a:xfrm>
            <a:prstGeom prst="rect">
              <a:avLst/>
            </a:prstGeom>
          </p:spPr>
        </p:pic>
        <p:grpSp>
          <p:nvGrpSpPr>
            <p:cNvPr id="6" name="Group 5"/>
            <p:cNvGrpSpPr/>
            <p:nvPr/>
          </p:nvGrpSpPr>
          <p:grpSpPr>
            <a:xfrm>
              <a:off x="698972" y="355618"/>
              <a:ext cx="10562763" cy="6414542"/>
              <a:chOff x="698972" y="355618"/>
              <a:chExt cx="10562763" cy="6414542"/>
            </a:xfrm>
          </p:grpSpPr>
          <p:grpSp>
            <p:nvGrpSpPr>
              <p:cNvPr id="7" name="Group 6"/>
              <p:cNvGrpSpPr/>
              <p:nvPr/>
            </p:nvGrpSpPr>
            <p:grpSpPr>
              <a:xfrm>
                <a:off x="698972" y="913030"/>
                <a:ext cx="2701636" cy="1485111"/>
                <a:chOff x="698972" y="913030"/>
                <a:chExt cx="2701636" cy="1485111"/>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393327">
                  <a:off x="2520747" y="1390747"/>
                  <a:ext cx="732129" cy="732129"/>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04145">
                  <a:off x="1772744" y="1645139"/>
                  <a:ext cx="753002" cy="753002"/>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4030" y="1353044"/>
                  <a:ext cx="734291" cy="734291"/>
                </a:xfrm>
                <a:prstGeom prst="rect">
                  <a:avLst/>
                </a:prstGeom>
              </p:spPr>
            </p:pic>
            <p:sp>
              <p:nvSpPr>
                <p:cNvPr id="32" name="TextBox 31"/>
                <p:cNvSpPr txBox="1"/>
                <p:nvPr/>
              </p:nvSpPr>
              <p:spPr>
                <a:xfrm>
                  <a:off x="698972" y="913030"/>
                  <a:ext cx="2701636" cy="406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Structured Data</a:t>
                  </a:r>
                </a:p>
              </p:txBody>
            </p:sp>
          </p:grpSp>
          <p:grpSp>
            <p:nvGrpSpPr>
              <p:cNvPr id="8" name="Group 7"/>
              <p:cNvGrpSpPr/>
              <p:nvPr/>
            </p:nvGrpSpPr>
            <p:grpSpPr>
              <a:xfrm>
                <a:off x="8349103" y="973872"/>
                <a:ext cx="2835978" cy="1779344"/>
                <a:chOff x="7931671" y="715148"/>
                <a:chExt cx="2835978" cy="1779344"/>
              </a:xfrm>
            </p:grpSpPr>
            <p:sp>
              <p:nvSpPr>
                <p:cNvPr id="20" name="TextBox 19"/>
                <p:cNvSpPr txBox="1"/>
                <p:nvPr/>
              </p:nvSpPr>
              <p:spPr>
                <a:xfrm>
                  <a:off x="7931671" y="715148"/>
                  <a:ext cx="2835977" cy="4063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Unstructured Data</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583324">
                  <a:off x="8700215" y="1862541"/>
                  <a:ext cx="493055" cy="493055"/>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40287">
                  <a:off x="8451382" y="1125461"/>
                  <a:ext cx="618370" cy="61837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5902" y="1175231"/>
                  <a:ext cx="627525" cy="627525"/>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292797">
                  <a:off x="9176857" y="1232281"/>
                  <a:ext cx="619943" cy="619943"/>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6817" y="1930574"/>
                  <a:ext cx="563918" cy="563918"/>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45856" y="1353044"/>
                  <a:ext cx="721793" cy="721793"/>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79163" y="1587502"/>
                  <a:ext cx="585718" cy="585718"/>
                </a:xfrm>
                <a:prstGeom prst="rect">
                  <a:avLst/>
                </a:prstGeom>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59595" y="1768585"/>
                  <a:ext cx="721793" cy="721793"/>
                </a:xfrm>
                <a:prstGeom prst="rect">
                  <a:avLst/>
                </a:prstGeom>
              </p:spPr>
            </p:pic>
          </p:grpSp>
          <p:sp>
            <p:nvSpPr>
              <p:cNvPr id="9" name="TextBox 8"/>
              <p:cNvSpPr txBox="1"/>
              <p:nvPr/>
            </p:nvSpPr>
            <p:spPr>
              <a:xfrm>
                <a:off x="3990939" y="355618"/>
                <a:ext cx="3977179" cy="91422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Incoming Flow</a:t>
                </a:r>
              </a:p>
              <a:p>
                <a:pPr algn="ctr"/>
                <a:r>
                  <a:rPr lang="en-US" sz="1600" b="1" dirty="0">
                    <a:latin typeface="Verdana" panose="020B0604030504040204" pitchFamily="34" charset="0"/>
                    <a:ea typeface="Verdana" panose="020B0604030504040204" pitchFamily="34" charset="0"/>
                    <a:cs typeface="Verdana" panose="020B0604030504040204" pitchFamily="34" charset="0"/>
                  </a:rPr>
                  <a:t>Multiple data archives</a:t>
                </a:r>
              </a:p>
              <a:p>
                <a:pPr algn="ctr"/>
                <a:r>
                  <a:rPr lang="en-US" sz="1400" b="1" dirty="0">
                    <a:latin typeface="Verdana" panose="020B0604030504040204" pitchFamily="34" charset="0"/>
                    <a:ea typeface="Verdana" panose="020B0604030504040204" pitchFamily="34" charset="0"/>
                    <a:cs typeface="Verdana" panose="020B0604030504040204" pitchFamily="34" charset="0"/>
                  </a:rPr>
                  <a:t>(Structured and Unstructured)</a:t>
                </a:r>
              </a:p>
            </p:txBody>
          </p:sp>
          <p:cxnSp>
            <p:nvCxnSpPr>
              <p:cNvPr id="11" name="Curved Connector 10"/>
              <p:cNvCxnSpPr/>
              <p:nvPr/>
            </p:nvCxnSpPr>
            <p:spPr>
              <a:xfrm rot="16200000" flipH="1">
                <a:off x="4813950" y="1463806"/>
                <a:ext cx="1208016" cy="84512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a:off x="3708186" y="1802758"/>
                <a:ext cx="1900251" cy="57472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flipV="1">
                <a:off x="5974015" y="1610035"/>
                <a:ext cx="2345667" cy="767446"/>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66742" y="2824049"/>
                <a:ext cx="5329852" cy="11173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a:solidFill>
                      <a:srgbClr val="00589A"/>
                    </a:solidFill>
                    <a:latin typeface="Verdana" panose="020B0604030504040204" pitchFamily="34" charset="0"/>
                    <a:ea typeface="Verdana" panose="020B0604030504040204" pitchFamily="34" charset="0"/>
                    <a:cs typeface="Verdana" panose="020B0604030504040204" pitchFamily="34" charset="0"/>
                  </a:rPr>
                  <a:t>Data Lake</a:t>
                </a:r>
              </a:p>
              <a:p>
                <a:pPr algn="ctr"/>
                <a:r>
                  <a:rPr lang="en-US" b="1" dirty="0">
                    <a:latin typeface="Verdana" panose="020B0604030504040204" pitchFamily="34" charset="0"/>
                    <a:ea typeface="Verdana" panose="020B0604030504040204" pitchFamily="34" charset="0"/>
                    <a:cs typeface="Verdana" panose="020B0604030504040204" pitchFamily="34" charset="0"/>
                  </a:rPr>
                  <a:t>Dataset where you can run analytics on all the data</a:t>
                </a:r>
              </a:p>
            </p:txBody>
          </p:sp>
          <p:sp>
            <p:nvSpPr>
              <p:cNvPr id="15" name="TextBox 14"/>
              <p:cNvSpPr txBox="1"/>
              <p:nvPr/>
            </p:nvSpPr>
            <p:spPr>
              <a:xfrm>
                <a:off x="2700482" y="5624749"/>
                <a:ext cx="2726282" cy="711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Outflow is</a:t>
                </a:r>
              </a:p>
              <a:p>
                <a:pPr algn="ctr"/>
                <a:r>
                  <a:rPr lang="en-US" b="1" dirty="0">
                    <a:latin typeface="Verdana" panose="020B0604030504040204" pitchFamily="34" charset="0"/>
                    <a:ea typeface="Verdana" panose="020B0604030504040204" pitchFamily="34" charset="0"/>
                    <a:cs typeface="Verdana" panose="020B0604030504040204" pitchFamily="34" charset="0"/>
                  </a:rPr>
                  <a:t>Analyzed Data</a:t>
                </a:r>
              </a:p>
            </p:txBody>
          </p:sp>
          <p:cxnSp>
            <p:nvCxnSpPr>
              <p:cNvPr id="16" name="Curved Connector 15"/>
              <p:cNvCxnSpPr/>
              <p:nvPr/>
            </p:nvCxnSpPr>
            <p:spPr>
              <a:xfrm rot="10800000" flipV="1">
                <a:off x="4995394" y="4326701"/>
                <a:ext cx="1417942" cy="1243183"/>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70975" y="4884315"/>
                <a:ext cx="2946549" cy="914222"/>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Sift through all data quickly to gain key business intelligence </a:t>
                </a:r>
              </a:p>
            </p:txBody>
          </p:sp>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9751537" y="4381565"/>
                <a:ext cx="1153163" cy="1153163"/>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4273" y="5422698"/>
                <a:ext cx="1347462" cy="1347462"/>
              </a:xfrm>
              <a:prstGeom prst="rect">
                <a:avLst/>
              </a:prstGeom>
            </p:spPr>
          </p:pic>
        </p:grpSp>
      </p:grpSp>
    </p:spTree>
    <p:extLst>
      <p:ext uri="{BB962C8B-B14F-4D97-AF65-F5344CB8AC3E}">
        <p14:creationId xmlns:p14="http://schemas.microsoft.com/office/powerpoint/2010/main" val="104189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1600"/>
            <a:ext cx="10961624" cy="1097280"/>
          </a:xfrm>
        </p:spPr>
        <p:txBody>
          <a:bodyPr/>
          <a:lstStyle/>
          <a:p>
            <a:r>
              <a:rPr lang="en-US" b="1" cap="all">
                <a:effectLst>
                  <a:outerShdw blurRad="38100" dist="38100" dir="2700000" algn="tl">
                    <a:srgbClr val="000000">
                      <a:alpha val="43137"/>
                    </a:srgbClr>
                  </a:outerShdw>
                </a:effectLst>
              </a:rPr>
              <a:t>Data Lake for Disparate Data Sources</a:t>
            </a:r>
            <a:endParaRPr lang="en-US" b="1" cap="all"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98684" y="1562894"/>
            <a:ext cx="10970233" cy="4910889"/>
          </a:xfrm>
        </p:spPr>
        <p:txBody>
          <a:bodyPr>
            <a:noAutofit/>
          </a:bodyPr>
          <a:lstStyle/>
          <a:p>
            <a:r>
              <a:rPr lang="en-US" sz="2400" dirty="0"/>
              <a:t>Built secured encrypted AWS S3 bucket as data lake</a:t>
            </a:r>
          </a:p>
          <a:p>
            <a:r>
              <a:rPr lang="en-US" sz="2400" dirty="0"/>
              <a:t>Allowed for storing POS structured data, daily POS files data, Manufacturing and external data sources</a:t>
            </a:r>
          </a:p>
          <a:p>
            <a:r>
              <a:rPr lang="en-US" sz="2400" dirty="0"/>
              <a:t>Later on we used this architecture to even store Manufacturing IOT data</a:t>
            </a:r>
          </a:p>
          <a:p>
            <a:r>
              <a:rPr lang="en-US" sz="2400" dirty="0"/>
              <a:t>Glacier bucket was created to handle cold data (data older than 5 years) – Ex: BOM, POS data</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65410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147150"/>
            <a:ext cx="1444752" cy="6378345"/>
          </a:xfrm>
        </p:spPr>
        <p:txBody>
          <a:bodyPr vert="vert270">
            <a:noAutofit/>
          </a:bodyPr>
          <a:lstStyle/>
          <a:p>
            <a:r>
              <a:rPr lang="en-US" sz="44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ARCHITECTURE</a:t>
            </a:r>
            <a:br>
              <a:rPr lang="en-US" sz="44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br>
            <a:r>
              <a:rPr lang="en-US" sz="44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MODEL</a:t>
            </a:r>
          </a:p>
        </p:txBody>
      </p:sp>
      <p:pic>
        <p:nvPicPr>
          <p:cNvPr id="10"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0694" y="-93546"/>
            <a:ext cx="8683451" cy="6859736"/>
          </a:xfrm>
          <a:prstGeom prst="rect">
            <a:avLst/>
          </a:prstGeom>
        </p:spPr>
      </p:pic>
    </p:spTree>
    <p:extLst>
      <p:ext uri="{BB962C8B-B14F-4D97-AF65-F5344CB8AC3E}">
        <p14:creationId xmlns:p14="http://schemas.microsoft.com/office/powerpoint/2010/main" val="83582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D4DDE-BA49-4875-86A6-3D65D917AAF1}"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85</a:t>
            </a:fld>
            <a:endParaRPr lang="en-US" dirty="0"/>
          </a:p>
        </p:txBody>
      </p:sp>
      <p:pic>
        <p:nvPicPr>
          <p:cNvPr id="5" name="Picture 4"/>
          <p:cNvPicPr>
            <a:picLocks noChangeAspect="1"/>
          </p:cNvPicPr>
          <p:nvPr/>
        </p:nvPicPr>
        <p:blipFill>
          <a:blip r:embed="rId2"/>
          <a:stretch>
            <a:fillRect/>
          </a:stretch>
        </p:blipFill>
        <p:spPr>
          <a:xfrm>
            <a:off x="557827" y="125608"/>
            <a:ext cx="8374505" cy="6280879"/>
          </a:xfrm>
          <a:prstGeom prst="rect">
            <a:avLst/>
          </a:prstGeom>
        </p:spPr>
      </p:pic>
    </p:spTree>
    <p:extLst>
      <p:ext uri="{BB962C8B-B14F-4D97-AF65-F5344CB8AC3E}">
        <p14:creationId xmlns:p14="http://schemas.microsoft.com/office/powerpoint/2010/main" val="325123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3375" y="0"/>
            <a:ext cx="8639175" cy="6296025"/>
          </a:xfrm>
          <a:prstGeom prst="rect">
            <a:avLst/>
          </a:prstGeom>
        </p:spPr>
      </p:pic>
      <p:sp>
        <p:nvSpPr>
          <p:cNvPr id="5" name="Date Placeholder 4"/>
          <p:cNvSpPr>
            <a:spLocks noGrp="1"/>
          </p:cNvSpPr>
          <p:nvPr>
            <p:ph type="dt" sz="half" idx="10"/>
          </p:nvPr>
        </p:nvSpPr>
        <p:spPr/>
        <p:txBody>
          <a:bodyPr/>
          <a:lstStyle/>
          <a:p>
            <a:fld id="{95596FE4-61E0-432F-BCF4-734726D32610}" type="datetime1">
              <a:rPr lang="en-US" smtClean="0"/>
              <a:t>2/17/2017</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630898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1647</Words>
  <Application>Microsoft Office PowerPoint</Application>
  <PresentationFormat>Widescreen</PresentationFormat>
  <Paragraphs>423</Paragraphs>
  <Slides>85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Neo Sans Intel</vt:lpstr>
      <vt:lpstr>Neo Sans Intel Medium</vt:lpstr>
      <vt:lpstr>Verdana</vt:lpstr>
      <vt:lpstr>Wingdings</vt:lpstr>
      <vt:lpstr>Office Theme</vt:lpstr>
      <vt:lpstr>Big Data Introduction</vt:lpstr>
      <vt:lpstr>Big Data Use Cases</vt:lpstr>
      <vt:lpstr>Agenda / Topics</vt:lpstr>
      <vt:lpstr>Thoughts from the Instructor</vt:lpstr>
      <vt:lpstr>BIG DAT 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Distributions</vt:lpstr>
      <vt:lpstr>PowerPoint Presentation</vt:lpstr>
      <vt:lpstr>PowerPoint Presentation</vt:lpstr>
      <vt:lpstr>PowerPoint Presentation</vt:lpstr>
      <vt:lpstr>Immutable Data</vt:lpstr>
      <vt:lpstr>Hadoop</vt:lpstr>
      <vt:lpstr>PowerPoint Presentation</vt:lpstr>
      <vt:lpstr>PowerPoint Presentation</vt:lpstr>
      <vt:lpstr>Framework</vt:lpstr>
      <vt:lpstr>PowerPoint Presentation</vt:lpstr>
      <vt:lpstr>Typical Use Case Example</vt:lpstr>
      <vt:lpstr>PROJECT GOAL</vt:lpstr>
      <vt:lpstr>HYPOTHESIS</vt:lpstr>
      <vt:lpstr>CRISP DM</vt:lpstr>
      <vt:lpstr>CRISP DM</vt:lpstr>
      <vt:lpstr>STEPS @IP</vt:lpstr>
      <vt:lpstr>STEPS @IP</vt:lpstr>
      <vt:lpstr>DATA PREPARATION FOR MODELING</vt:lpstr>
      <vt:lpstr>DATA PREPARATION FOR MODELING</vt:lpstr>
      <vt:lpstr>DATA PREPARATION FOR MODELING</vt:lpstr>
      <vt:lpstr>DATA SOURCES</vt:lpstr>
      <vt:lpstr>RDBMS versus BIG DATA</vt:lpstr>
      <vt:lpstr>SOLUTION ARCHITECTURE</vt:lpstr>
      <vt:lpstr>NO SQL (Not Only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 Q&amp;A</vt:lpstr>
      <vt:lpstr>HIVE</vt:lpstr>
      <vt:lpstr>PowerPoint Presentation</vt:lpstr>
      <vt:lpstr>Quiz - Q&amp;A</vt:lpstr>
      <vt:lpstr>HUE (Hadoop User Experience)</vt:lpstr>
      <vt:lpstr>PowerPoint Presentation</vt:lpstr>
      <vt:lpstr>Quiz - Q&amp;A</vt:lpstr>
      <vt:lpstr>HBASE</vt:lpstr>
      <vt:lpstr>PowerPoint Presentation</vt:lpstr>
      <vt:lpstr>Quiz - Q&amp;A</vt:lpstr>
      <vt:lpstr>FLUME</vt:lpstr>
      <vt:lpstr>Flume Work Flow</vt:lpstr>
      <vt:lpstr>Example Flume</vt:lpstr>
      <vt:lpstr>SQOOP</vt:lpstr>
      <vt:lpstr>PowerPoint Presentation</vt:lpstr>
      <vt:lpstr>Quiz - Q&amp;A</vt:lpstr>
      <vt:lpstr>OOZIE</vt:lpstr>
      <vt:lpstr>PowerPoint Presentation</vt:lpstr>
      <vt:lpstr>PowerPoint Presentation</vt:lpstr>
      <vt:lpstr>CRISP DM</vt:lpstr>
      <vt:lpstr>CRISP 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FOCUS: SECURITY</vt:lpstr>
      <vt:lpstr>ENABLED DATA SCIENTISTS</vt:lpstr>
      <vt:lpstr>BATCH PROCESSING WAS ESSENTIAL</vt:lpstr>
      <vt:lpstr>Auto Scaling vs Elastic Map Reduce</vt:lpstr>
      <vt:lpstr>ESTABLISHED DEVOPS</vt:lpstr>
      <vt:lpstr>DATA LAKE FOR DISPARATE DATA SOURCES </vt:lpstr>
      <vt:lpstr>Data Lake for Disparate Data Sources</vt:lpstr>
      <vt:lpstr>ARCHITECTURE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Introduction</dc:title>
  <dc:creator>Vijay Mungara</dc:creator>
  <cp:lastModifiedBy>Rajesh Vasantha Ponnumony</cp:lastModifiedBy>
  <cp:revision>2</cp:revision>
  <dcterms:created xsi:type="dcterms:W3CDTF">2017-02-10T16:04:51Z</dcterms:created>
  <dcterms:modified xsi:type="dcterms:W3CDTF">2017-02-17T18:32:31Z</dcterms:modified>
</cp:coreProperties>
</file>